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80" r:id="rId2"/>
    <p:sldId id="328" r:id="rId3"/>
    <p:sldId id="329" r:id="rId4"/>
    <p:sldId id="330" r:id="rId5"/>
    <p:sldId id="331" r:id="rId6"/>
    <p:sldId id="279" r:id="rId7"/>
    <p:sldId id="282" r:id="rId8"/>
    <p:sldId id="289" r:id="rId9"/>
    <p:sldId id="283" r:id="rId10"/>
    <p:sldId id="326" r:id="rId11"/>
    <p:sldId id="284" r:id="rId12"/>
    <p:sldId id="291" r:id="rId13"/>
    <p:sldId id="290" r:id="rId14"/>
    <p:sldId id="332" r:id="rId15"/>
    <p:sldId id="286" r:id="rId16"/>
    <p:sldId id="288" r:id="rId17"/>
    <p:sldId id="257" r:id="rId18"/>
    <p:sldId id="292" r:id="rId19"/>
    <p:sldId id="293" r:id="rId20"/>
    <p:sldId id="294" r:id="rId21"/>
    <p:sldId id="295" r:id="rId22"/>
    <p:sldId id="296" r:id="rId23"/>
    <p:sldId id="297" r:id="rId24"/>
    <p:sldId id="298" r:id="rId25"/>
    <p:sldId id="299" r:id="rId26"/>
    <p:sldId id="300" r:id="rId27"/>
    <p:sldId id="301" r:id="rId28"/>
    <p:sldId id="302" r:id="rId29"/>
    <p:sldId id="305" r:id="rId30"/>
    <p:sldId id="306" r:id="rId31"/>
    <p:sldId id="307" r:id="rId32"/>
    <p:sldId id="308" r:id="rId33"/>
    <p:sldId id="309" r:id="rId34"/>
    <p:sldId id="310" r:id="rId35"/>
    <p:sldId id="311" r:id="rId36"/>
    <p:sldId id="312" r:id="rId37"/>
    <p:sldId id="313" r:id="rId38"/>
    <p:sldId id="314" r:id="rId39"/>
    <p:sldId id="315" r:id="rId40"/>
    <p:sldId id="333" r:id="rId41"/>
    <p:sldId id="318" r:id="rId42"/>
    <p:sldId id="334" r:id="rId43"/>
    <p:sldId id="319" r:id="rId44"/>
    <p:sldId id="320" r:id="rId45"/>
    <p:sldId id="33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Allman-Ward" initials="KA" lastIdx="3" clrIdx="0">
    <p:extLst>
      <p:ext uri="{19B8F6BF-5375-455C-9EA6-DF929625EA0E}">
        <p15:presenceInfo xmlns:p15="http://schemas.microsoft.com/office/powerpoint/2012/main" userId="Kirsty Allman-W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85020" autoAdjust="0"/>
  </p:normalViewPr>
  <p:slideViewPr>
    <p:cSldViewPr snapToGrid="0">
      <p:cViewPr varScale="1">
        <p:scale>
          <a:sx n="53" d="100"/>
          <a:sy n="53" d="100"/>
        </p:scale>
        <p:origin x="1104" y="52"/>
      </p:cViewPr>
      <p:guideLst>
        <p:guide orient="horz" pos="2160"/>
        <p:guide pos="3840"/>
      </p:guideLst>
    </p:cSldViewPr>
  </p:slideViewPr>
  <p:outlineViewPr>
    <p:cViewPr>
      <p:scale>
        <a:sx n="33" d="100"/>
        <a:sy n="33" d="100"/>
      </p:scale>
      <p:origin x="0" y="-185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B11FD1-1B1E-4C7F-9270-D77F31B847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832AE3-E2A5-4482-9C94-B9FE72C870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98921C-67BB-47D3-BCA1-B4595EFCCB2C}" type="datetimeFigureOut">
              <a:rPr lang="en-GB" smtClean="0"/>
              <a:t>04/11/2021</a:t>
            </a:fld>
            <a:endParaRPr lang="en-GB"/>
          </a:p>
        </p:txBody>
      </p:sp>
      <p:sp>
        <p:nvSpPr>
          <p:cNvPr id="4" name="Footer Placeholder 3">
            <a:extLst>
              <a:ext uri="{FF2B5EF4-FFF2-40B4-BE49-F238E27FC236}">
                <a16:creationId xmlns:a16="http://schemas.microsoft.com/office/drawing/2014/main" id="{1FD7CB0B-9B46-4406-84D7-A652347C0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573547C-2B0C-476A-B77D-8B7AC41271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53968-214E-456E-A72C-24ADF9E7D1A9}" type="slidenum">
              <a:rPr lang="en-GB" smtClean="0"/>
              <a:t>‹#›</a:t>
            </a:fld>
            <a:endParaRPr lang="en-GB"/>
          </a:p>
        </p:txBody>
      </p:sp>
    </p:spTree>
    <p:extLst>
      <p:ext uri="{BB962C8B-B14F-4D97-AF65-F5344CB8AC3E}">
        <p14:creationId xmlns:p14="http://schemas.microsoft.com/office/powerpoint/2010/main" val="36998956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1170E-06C6-4280-8845-616A71657492}" type="datetimeFigureOut">
              <a:rPr lang="en-GB" smtClean="0"/>
              <a:t>04/11/2021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13240-67BD-431C-B94E-27AA7ABCF15A}" type="slidenum">
              <a:rPr lang="en-GB" smtClean="0"/>
              <a:t>‹#›</a:t>
            </a:fld>
            <a:endParaRPr lang="en-GB" dirty="0"/>
          </a:p>
        </p:txBody>
      </p:sp>
    </p:spTree>
    <p:extLst>
      <p:ext uri="{BB962C8B-B14F-4D97-AF65-F5344CB8AC3E}">
        <p14:creationId xmlns:p14="http://schemas.microsoft.com/office/powerpoint/2010/main" val="22379392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9763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good song for reinforcing times tables.</a:t>
            </a:r>
          </a:p>
          <a:p>
            <a:r>
              <a:rPr lang="en-GB" dirty="0"/>
              <a:t>After “</a:t>
            </a:r>
            <a:r>
              <a:rPr lang="en-GB" i="0" dirty="0"/>
              <a:t>How many … did it take?” a number can be chosen as a basis to sing/chant tables and indicated by a show of fingers.</a:t>
            </a:r>
          </a:p>
          <a:p>
            <a:r>
              <a:rPr lang="en-GB" dirty="0"/>
              <a:t>Tap knees on the pulse to each number</a:t>
            </a:r>
          </a:p>
          <a:p>
            <a:endParaRPr lang="en-GB" dirty="0"/>
          </a:p>
          <a:p>
            <a:r>
              <a:rPr lang="en-GB" u="sng" dirty="0"/>
              <a:t>Things to try</a:t>
            </a:r>
            <a:r>
              <a:rPr lang="en-GB" dirty="0"/>
              <a:t>:</a:t>
            </a:r>
          </a:p>
          <a:p>
            <a:pPr marL="171450" indent="-171450">
              <a:buFontTx/>
              <a:buChar char="-"/>
            </a:pPr>
            <a:r>
              <a:rPr lang="en-GB" dirty="0"/>
              <a:t>Add actions to the pulse – slap knees, clap hands, click RH/LH fingers whilst keeping a steady tempo</a:t>
            </a:r>
          </a:p>
          <a:p>
            <a:pPr marL="171450" indent="-171450">
              <a:buFontTx/>
              <a:buChar char="-"/>
            </a:pPr>
            <a:r>
              <a:rPr lang="en-GB" dirty="0"/>
              <a:t>Make up a clapping/body percussion pattern to accompany the song</a:t>
            </a:r>
          </a:p>
          <a:p>
            <a:pPr marL="0" indent="0">
              <a:buFontTx/>
              <a:buNone/>
            </a:pPr>
            <a:endParaRPr lang="en-GB" dirty="0"/>
          </a:p>
          <a:p>
            <a:pPr marL="0" indent="0">
              <a:buFontTx/>
              <a:buNone/>
            </a:pPr>
            <a:r>
              <a:rPr lang="en-GB" i="1" dirty="0"/>
              <a:t>Partner Songs:</a:t>
            </a:r>
          </a:p>
          <a:p>
            <a:pPr marL="0" indent="0">
              <a:buFontTx/>
              <a:buNone/>
            </a:pPr>
            <a:r>
              <a:rPr lang="en-GB" i="1" dirty="0"/>
              <a:t>Bounce High/Chest Chest/All Around the Brickyard</a:t>
            </a:r>
          </a:p>
        </p:txBody>
      </p:sp>
    </p:spTree>
    <p:extLst>
      <p:ext uri="{BB962C8B-B14F-4D97-AF65-F5344CB8AC3E}">
        <p14:creationId xmlns:p14="http://schemas.microsoft.com/office/powerpoint/2010/main" val="362713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so-mi tone set of the song (as sung by a cuckoo) is the most natural and instinctive interval to pitch match and this is a great song for feeling the pulse.</a:t>
            </a:r>
          </a:p>
          <a:p>
            <a:r>
              <a:rPr lang="en-GB" dirty="0"/>
              <a:t>Tap knees or chest throughout the song to the pulse.  After the song, continue tapping whilst chanting the months of the year.</a:t>
            </a:r>
          </a:p>
          <a:p>
            <a:endParaRPr lang="en-GB" dirty="0"/>
          </a:p>
          <a:p>
            <a:r>
              <a:rPr lang="en-GB" u="sng" dirty="0"/>
              <a:t>Things to try</a:t>
            </a:r>
            <a:r>
              <a:rPr lang="en-GB" dirty="0"/>
              <a:t>:</a:t>
            </a:r>
          </a:p>
          <a:p>
            <a:pPr marL="171450" indent="-171450">
              <a:buFontTx/>
              <a:buChar char="-"/>
            </a:pPr>
            <a:r>
              <a:rPr lang="en-GB" dirty="0"/>
              <a:t>In a circle (keeping the tapped pulse):</a:t>
            </a:r>
          </a:p>
          <a:p>
            <a:pPr marL="171450" indent="-171450">
              <a:buFontTx/>
              <a:buChar char="-"/>
            </a:pPr>
            <a:r>
              <a:rPr lang="en-GB" dirty="0"/>
              <a:t>Each child calls out their own month in the right place OR </a:t>
            </a:r>
          </a:p>
          <a:p>
            <a:pPr marL="171450" indent="-171450">
              <a:buFontTx/>
              <a:buChar char="-"/>
            </a:pPr>
            <a:r>
              <a:rPr lang="en-GB" dirty="0"/>
              <a:t>Using thinking voice, clap on your own month OR</a:t>
            </a:r>
          </a:p>
          <a:p>
            <a:pPr marL="171450" indent="-171450">
              <a:buFontTx/>
              <a:buChar char="-"/>
            </a:pPr>
            <a:r>
              <a:rPr lang="en-GB" dirty="0"/>
              <a:t>Each child stops when they reach their month OR</a:t>
            </a:r>
          </a:p>
          <a:p>
            <a:pPr marL="171450" indent="-171450">
              <a:buFontTx/>
              <a:buChar char="-"/>
            </a:pPr>
            <a:r>
              <a:rPr lang="en-GB" dirty="0"/>
              <a:t>Children stand when they reach their month OR</a:t>
            </a:r>
          </a:p>
          <a:p>
            <a:pPr marL="171450" indent="-171450">
              <a:buFontTx/>
              <a:buChar char="-"/>
            </a:pPr>
            <a:r>
              <a:rPr lang="en-GB" dirty="0"/>
              <a:t>Children stands with birthday buddies OR</a:t>
            </a:r>
          </a:p>
          <a:p>
            <a:pPr marL="171450" indent="-171450">
              <a:buFontTx/>
              <a:buChar char="-"/>
            </a:pPr>
            <a:r>
              <a:rPr lang="en-GB" dirty="0"/>
              <a:t>Chant the months in a different language OR</a:t>
            </a:r>
          </a:p>
          <a:p>
            <a:pPr marL="171450" indent="-171450">
              <a:buFontTx/>
              <a:buChar char="-"/>
            </a:pPr>
            <a:r>
              <a:rPr lang="en-GB" dirty="0"/>
              <a:t>Substitute date for month.</a:t>
            </a:r>
          </a:p>
          <a:p>
            <a:endParaRPr lang="en-GB" dirty="0"/>
          </a:p>
        </p:txBody>
      </p:sp>
    </p:spTree>
    <p:extLst>
      <p:ext uri="{BB962C8B-B14F-4D97-AF65-F5344CB8AC3E}">
        <p14:creationId xmlns:p14="http://schemas.microsoft.com/office/powerpoint/2010/main" val="207231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aim of this song is to keep a steady pulse whilst bouncing a ball (netball type works best).</a:t>
            </a:r>
          </a:p>
          <a:p>
            <a:r>
              <a:rPr lang="en-GB" dirty="0"/>
              <a:t>The basic action is ‘bounce-catch’ to the pulse.  Initially sing this song bouncing an imaginary ball.</a:t>
            </a:r>
          </a:p>
          <a:p>
            <a:r>
              <a:rPr lang="en-GB" dirty="0"/>
              <a:t>The leader starts in the middle of the circle, bouncing the ball as the singing starts.</a:t>
            </a:r>
          </a:p>
          <a:p>
            <a:r>
              <a:rPr lang="en-GB" dirty="0"/>
              <a:t>Bounce/catch three times, then on the fourth bounce “bounce the ball to (name of another child)” they bounce the ball towards someone in the circle and everyone sings the recipients name.</a:t>
            </a:r>
          </a:p>
          <a:p>
            <a:endParaRPr lang="en-GB" dirty="0"/>
          </a:p>
          <a:p>
            <a:r>
              <a:rPr lang="en-GB" u="sng" dirty="0"/>
              <a:t>Things to try</a:t>
            </a:r>
            <a:r>
              <a:rPr lang="en-GB" dirty="0"/>
              <a:t>:</a:t>
            </a:r>
          </a:p>
          <a:p>
            <a:r>
              <a:rPr lang="en-GB" dirty="0"/>
              <a:t>When the new ‘bouncer’ starts, they may (deliberately or not) change the tempo (speed) </a:t>
            </a:r>
          </a:p>
          <a:p>
            <a:pPr marL="171450" indent="-171450">
              <a:buFontTx/>
              <a:buChar char="-"/>
            </a:pPr>
            <a:r>
              <a:rPr lang="en-GB" dirty="0"/>
              <a:t>Try to copy the new speed</a:t>
            </a:r>
          </a:p>
          <a:p>
            <a:pPr marL="0" indent="0">
              <a:buFontTx/>
              <a:buNone/>
            </a:pPr>
            <a:endParaRPr lang="en-GB" dirty="0"/>
          </a:p>
          <a:p>
            <a:pPr marL="0" indent="0">
              <a:buFontTx/>
              <a:buNone/>
            </a:pPr>
            <a:r>
              <a:rPr lang="en-GB" i="1" dirty="0"/>
              <a:t>Partner songs:</a:t>
            </a:r>
          </a:p>
          <a:p>
            <a:pPr marL="0" indent="0">
              <a:buFontTx/>
              <a:buNone/>
            </a:pPr>
            <a:r>
              <a:rPr lang="en-GB" i="1" dirty="0"/>
              <a:t>Cinderella/Chest Chest/All Around the Brickyard</a:t>
            </a:r>
          </a:p>
        </p:txBody>
      </p:sp>
    </p:spTree>
    <p:extLst>
      <p:ext uri="{BB962C8B-B14F-4D97-AF65-F5344CB8AC3E}">
        <p14:creationId xmlns:p14="http://schemas.microsoft.com/office/powerpoint/2010/main" val="181933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Have you</a:t>
            </a:r>
            <a:r>
              <a:rPr lang="en-GB" dirty="0"/>
              <a:t>……....’drum roll on knees’		</a:t>
            </a:r>
            <a:r>
              <a:rPr lang="en-GB" b="1" dirty="0"/>
              <a:t>Seen a</a:t>
            </a:r>
            <a:r>
              <a:rPr lang="en-GB" dirty="0"/>
              <a:t>………….. tap knees		</a:t>
            </a:r>
            <a:r>
              <a:rPr lang="en-GB" b="1" dirty="0"/>
              <a:t>No I’ve</a:t>
            </a:r>
            <a:r>
              <a:rPr lang="en-GB" b="0" dirty="0"/>
              <a:t>…</a:t>
            </a:r>
            <a:r>
              <a:rPr lang="en-GB" dirty="0"/>
              <a:t>…....’drum roll on knees’</a:t>
            </a:r>
          </a:p>
          <a:p>
            <a:r>
              <a:rPr lang="en-GB" b="1" dirty="0"/>
              <a:t>Ever</a:t>
            </a:r>
            <a:r>
              <a:rPr lang="en-GB" dirty="0"/>
              <a:t>………....…... clap 			</a:t>
            </a:r>
            <a:r>
              <a:rPr lang="en-GB" b="1" dirty="0"/>
              <a:t>Long</a:t>
            </a:r>
            <a:r>
              <a:rPr lang="en-GB" dirty="0"/>
              <a:t>…………….. arms raised		</a:t>
            </a:r>
            <a:r>
              <a:rPr lang="en-GB" b="1" dirty="0"/>
              <a:t>Never</a:t>
            </a:r>
            <a:r>
              <a:rPr lang="en-GB" dirty="0"/>
              <a:t>………… clap</a:t>
            </a:r>
          </a:p>
          <a:p>
            <a:r>
              <a:rPr lang="en-GB" b="1" dirty="0"/>
              <a:t>Ever</a:t>
            </a:r>
            <a:r>
              <a:rPr lang="en-GB" dirty="0"/>
              <a:t>……………… tap knees			</a:t>
            </a:r>
            <a:r>
              <a:rPr lang="en-GB" b="1" dirty="0"/>
              <a:t>Legged</a:t>
            </a:r>
            <a:r>
              <a:rPr lang="en-GB" dirty="0"/>
              <a:t>…………. tap knees		etc…</a:t>
            </a:r>
          </a:p>
          <a:p>
            <a:r>
              <a:rPr lang="en-GB" b="1" dirty="0"/>
              <a:t>Ever</a:t>
            </a:r>
            <a:r>
              <a:rPr lang="en-GB" dirty="0"/>
              <a:t>……………… clap			</a:t>
            </a:r>
            <a:r>
              <a:rPr lang="en-GB" b="1" dirty="0"/>
              <a:t>Sailor</a:t>
            </a:r>
            <a:r>
              <a:rPr lang="en-GB" dirty="0"/>
              <a:t>……………. clap</a:t>
            </a:r>
          </a:p>
          <a:p>
            <a:r>
              <a:rPr lang="en-GB" b="1" dirty="0"/>
              <a:t>In your</a:t>
            </a:r>
            <a:r>
              <a:rPr lang="en-GB" dirty="0"/>
              <a:t>…………. tap knees			</a:t>
            </a:r>
            <a:r>
              <a:rPr lang="en-GB" b="1" dirty="0"/>
              <a:t>With a</a:t>
            </a:r>
            <a:r>
              <a:rPr lang="en-GB" dirty="0"/>
              <a:t>…………... tap knees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Long</a:t>
            </a:r>
            <a:r>
              <a:rPr lang="en-GB" dirty="0"/>
              <a:t>…………….. arms raised			</a:t>
            </a:r>
            <a:r>
              <a:rPr lang="en-GB" b="1" dirty="0"/>
              <a:t>Long</a:t>
            </a:r>
            <a:r>
              <a:rPr lang="en-GB" dirty="0"/>
              <a:t>……………… arms raised</a:t>
            </a:r>
          </a:p>
          <a:p>
            <a:r>
              <a:rPr lang="en-GB" b="1" dirty="0"/>
              <a:t>Legged</a:t>
            </a:r>
            <a:r>
              <a:rPr lang="en-GB" dirty="0"/>
              <a:t>………… tap knees			</a:t>
            </a:r>
            <a:r>
              <a:rPr lang="en-GB" b="1" dirty="0"/>
              <a:t>Legged</a:t>
            </a:r>
            <a:r>
              <a:rPr lang="en-GB" dirty="0"/>
              <a:t>……......... tap knees</a:t>
            </a:r>
          </a:p>
          <a:p>
            <a:r>
              <a:rPr lang="en-GB" b="1" dirty="0"/>
              <a:t>Life</a:t>
            </a:r>
            <a:r>
              <a:rPr lang="en-GB" dirty="0"/>
              <a:t>………………. clap			</a:t>
            </a:r>
            <a:r>
              <a:rPr lang="en-GB" b="1" dirty="0"/>
              <a:t>Wife?</a:t>
            </a:r>
            <a:r>
              <a:rPr lang="en-GB" dirty="0"/>
              <a:t>.................... Clap</a:t>
            </a:r>
          </a:p>
          <a:p>
            <a:endParaRPr lang="en-GB" dirty="0"/>
          </a:p>
          <a:p>
            <a:r>
              <a:rPr lang="en-GB" u="sng" dirty="0"/>
              <a:t>Things to try</a:t>
            </a:r>
            <a:r>
              <a:rPr lang="en-GB" dirty="0"/>
              <a:t>:</a:t>
            </a:r>
          </a:p>
          <a:p>
            <a:pPr marL="171450" indent="-171450">
              <a:buFontTx/>
              <a:buChar char="-"/>
            </a:pPr>
            <a:r>
              <a:rPr lang="en-GB" dirty="0"/>
              <a:t>‘Thinking voice’ on the adjective</a:t>
            </a:r>
          </a:p>
          <a:p>
            <a:pPr marL="171450" indent="-171450">
              <a:buFontTx/>
              <a:buChar char="-"/>
            </a:pPr>
            <a:r>
              <a:rPr lang="en-GB" dirty="0"/>
              <a:t>‘Thinking voice’ for everything </a:t>
            </a:r>
            <a:r>
              <a:rPr lang="en-GB" b="0" dirty="0"/>
              <a:t>EXCEPT</a:t>
            </a:r>
            <a:r>
              <a:rPr lang="en-GB" dirty="0"/>
              <a:t> the adjective</a:t>
            </a:r>
          </a:p>
          <a:p>
            <a:pPr marL="171450" indent="-171450">
              <a:buFontTx/>
              <a:buChar char="-"/>
            </a:pPr>
            <a:r>
              <a:rPr lang="en-GB" dirty="0"/>
              <a:t>Other adjectives e.g. short leg-</a:t>
            </a:r>
            <a:r>
              <a:rPr lang="en-GB" dirty="0" err="1"/>
              <a:t>ged</a:t>
            </a:r>
            <a:r>
              <a:rPr lang="en-GB" dirty="0"/>
              <a:t>, </a:t>
            </a:r>
            <a:r>
              <a:rPr lang="en-GB" b="0" dirty="0"/>
              <a:t>one leg-</a:t>
            </a:r>
            <a:r>
              <a:rPr lang="en-GB" b="0" dirty="0" err="1"/>
              <a:t>ged</a:t>
            </a:r>
            <a:r>
              <a:rPr lang="en-GB" b="0" dirty="0"/>
              <a:t>, no leg-</a:t>
            </a:r>
            <a:r>
              <a:rPr lang="en-GB" b="0" dirty="0" err="1"/>
              <a:t>ged</a:t>
            </a:r>
            <a:r>
              <a:rPr lang="en-GB" dirty="0"/>
              <a:t>, with different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Tree>
    <p:extLst>
      <p:ext uri="{BB962C8B-B14F-4D97-AF65-F5344CB8AC3E}">
        <p14:creationId xmlns:p14="http://schemas.microsoft.com/office/powerpoint/2010/main" val="196025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song, the Leader, teacher, adult or child chooses how the song is sung – higher, lower, quieter, faster, slower etc.</a:t>
            </a:r>
          </a:p>
          <a:p>
            <a:endParaRPr lang="en-GB" dirty="0"/>
          </a:p>
          <a:p>
            <a:r>
              <a:rPr lang="en-GB" u="sng" dirty="0"/>
              <a:t>Things to try</a:t>
            </a:r>
            <a:r>
              <a:rPr lang="en-GB" dirty="0"/>
              <a:t>:</a:t>
            </a:r>
          </a:p>
          <a:p>
            <a:pPr marL="171450" indent="-171450">
              <a:buFontTx/>
              <a:buChar char="-"/>
            </a:pPr>
            <a:r>
              <a:rPr lang="en-GB" dirty="0"/>
              <a:t>Insert name of school/town/area/country etc.</a:t>
            </a:r>
          </a:p>
          <a:p>
            <a:pPr marL="171450" indent="-171450">
              <a:buFontTx/>
              <a:buChar char="-"/>
            </a:pPr>
            <a:r>
              <a:rPr lang="en-GB" b="0" dirty="0"/>
              <a:t>March like cadets – in pairs, in a long line behind each other – around the room as they sing, or on the spot – use those ‘musical eyes’ and ‘musical ears’ to follow the cue from the leader (police STOP hand signal for marching on the spot, or, pointing with finger in time to the beat, in direction you want them to march.</a:t>
            </a:r>
          </a:p>
          <a:p>
            <a:pPr marL="0" indent="0">
              <a:buFontTx/>
              <a:buNone/>
            </a:pPr>
            <a:endParaRPr lang="en-GB" dirty="0"/>
          </a:p>
        </p:txBody>
      </p:sp>
    </p:spTree>
    <p:extLst>
      <p:ext uri="{BB962C8B-B14F-4D97-AF65-F5344CB8AC3E}">
        <p14:creationId xmlns:p14="http://schemas.microsoft.com/office/powerpoint/2010/main" val="92724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song for reinforcing the ‘Call and Response’ style.  Some children may be happy to sing individually, or the class could be divided in half with a leader for each half.</a:t>
            </a:r>
          </a:p>
          <a:p>
            <a:endParaRPr lang="en-GB" dirty="0"/>
          </a:p>
          <a:p>
            <a:r>
              <a:rPr lang="en-GB" u="sng" dirty="0"/>
              <a:t>Things to try</a:t>
            </a:r>
            <a:r>
              <a:rPr lang="en-GB" dirty="0"/>
              <a:t>:</a:t>
            </a:r>
          </a:p>
          <a:p>
            <a:pPr marL="171450" indent="-171450">
              <a:buFontTx/>
              <a:buChar char="-"/>
            </a:pPr>
            <a:r>
              <a:rPr lang="en-GB" dirty="0"/>
              <a:t>Work out some actions/drama to accompany the song using different expressions to vary the timbre (tone colour).</a:t>
            </a:r>
          </a:p>
          <a:p>
            <a:pPr marL="171450" indent="-171450">
              <a:buFontTx/>
              <a:buChar char="-"/>
            </a:pPr>
            <a:r>
              <a:rPr lang="en-GB" b="0" dirty="0"/>
              <a:t>Add a second part following the pitches of the melody, singing the word ‘ice-cream’</a:t>
            </a:r>
          </a:p>
          <a:p>
            <a:pPr marL="0" indent="0">
              <a:buFontTx/>
              <a:buNone/>
            </a:pPr>
            <a:endParaRPr lang="en-GB" dirty="0"/>
          </a:p>
        </p:txBody>
      </p:sp>
    </p:spTree>
    <p:extLst>
      <p:ext uri="{BB962C8B-B14F-4D97-AF65-F5344CB8AC3E}">
        <p14:creationId xmlns:p14="http://schemas.microsoft.com/office/powerpoint/2010/main" val="206269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playground song for relating pitch to movement – perfect VAK learning!</a:t>
            </a:r>
          </a:p>
          <a:p>
            <a:endParaRPr lang="en-GB" dirty="0"/>
          </a:p>
          <a:p>
            <a:r>
              <a:rPr lang="en-GB" dirty="0"/>
              <a:t>Teach the song without the actions first.</a:t>
            </a:r>
          </a:p>
          <a:p>
            <a:endParaRPr lang="en-GB" dirty="0"/>
          </a:p>
          <a:p>
            <a:r>
              <a:rPr lang="en-GB" dirty="0"/>
              <a:t>In pairs facing a partner, hold out left hand as if to shake BUT instead place hands back to back (glue it to your partners!)</a:t>
            </a:r>
          </a:p>
          <a:p>
            <a:r>
              <a:rPr lang="en-GB" dirty="0"/>
              <a:t>On the word ‘high’ clap right hands at eye level above outstretched left hands.</a:t>
            </a:r>
          </a:p>
          <a:p>
            <a:r>
              <a:rPr lang="en-GB" dirty="0"/>
              <a:t>On ‘low’ clap below.</a:t>
            </a:r>
          </a:p>
          <a:p>
            <a:r>
              <a:rPr lang="en-GB" dirty="0"/>
              <a:t>On ‘chicka’ clap own left hand.</a:t>
            </a:r>
          </a:p>
          <a:p>
            <a:endParaRPr lang="en-GB" dirty="0"/>
          </a:p>
          <a:p>
            <a:r>
              <a:rPr lang="en-GB" u="sng" dirty="0"/>
              <a:t>Things to try</a:t>
            </a:r>
            <a:r>
              <a:rPr lang="en-GB" dirty="0"/>
              <a:t>:</a:t>
            </a:r>
          </a:p>
          <a:p>
            <a:pPr marL="171450" indent="-171450">
              <a:buFontTx/>
              <a:buChar char="-"/>
            </a:pPr>
            <a:r>
              <a:rPr lang="en-GB" dirty="0"/>
              <a:t>Use ‘thinking voice’ for the words “high”, “low” or “chicka” whilst maintaining actions</a:t>
            </a:r>
          </a:p>
          <a:p>
            <a:pPr marL="171450" indent="-171450">
              <a:buFontTx/>
              <a:buChar char="-"/>
            </a:pPr>
            <a:r>
              <a:rPr lang="en-GB" dirty="0"/>
              <a:t>Use ‘thinking voice’ for everything EXCEPT “high”, “low” or “chicka” whilst maintaining actions</a:t>
            </a:r>
          </a:p>
          <a:p>
            <a:pPr marL="171450" indent="-171450">
              <a:buFontTx/>
              <a:buChar char="-"/>
            </a:pPr>
            <a:r>
              <a:rPr lang="en-GB" b="0" dirty="0"/>
              <a:t>Take it in turns to sing different words – partner 1 sings all the ‘high’, partner 2 sings all the ‘low’ and both together sing the ‘chikalows’. Switch it round.</a:t>
            </a:r>
          </a:p>
          <a:p>
            <a:endParaRPr lang="en-GB" dirty="0"/>
          </a:p>
        </p:txBody>
      </p:sp>
    </p:spTree>
    <p:extLst>
      <p:ext uri="{BB962C8B-B14F-4D97-AF65-F5344CB8AC3E}">
        <p14:creationId xmlns:p14="http://schemas.microsoft.com/office/powerpoint/2010/main" val="557903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‘High, Low, Chickalow’, this song has five pitch levels.</a:t>
            </a:r>
          </a:p>
          <a:p>
            <a:r>
              <a:rPr lang="en-GB" dirty="0"/>
              <a:t>Note how the parts of the body (in relation to the floor and ceiling) correspond to the pitch outline – higher and lower.</a:t>
            </a:r>
          </a:p>
          <a:p>
            <a:endParaRPr lang="en-GB" dirty="0"/>
          </a:p>
          <a:p>
            <a:r>
              <a:rPr lang="en-GB" dirty="0"/>
              <a:t>Sing without actions first and then point to each relevant body part as they sing.</a:t>
            </a:r>
          </a:p>
          <a:p>
            <a:endParaRPr lang="en-GB" dirty="0"/>
          </a:p>
          <a:p>
            <a:r>
              <a:rPr lang="en-GB" u="sng" dirty="0"/>
              <a:t>Things to try</a:t>
            </a:r>
            <a:r>
              <a:rPr lang="en-GB" dirty="0"/>
              <a:t>:</a:t>
            </a:r>
          </a:p>
          <a:p>
            <a:pPr marL="171450" indent="-171450">
              <a:buFontTx/>
              <a:buChar char="-"/>
            </a:pPr>
            <a:r>
              <a:rPr lang="en-GB" dirty="0"/>
              <a:t>Add ‘thinking voice’ for “head” for the first sing through, then “head and chest” and so on until the whole song is in a thinking voice.</a:t>
            </a:r>
          </a:p>
          <a:p>
            <a:pPr marL="171450" indent="-171450">
              <a:buFontTx/>
              <a:buChar char="-"/>
            </a:pPr>
            <a:r>
              <a:rPr lang="en-GB" dirty="0"/>
              <a:t>Choose body parts at random</a:t>
            </a:r>
          </a:p>
          <a:p>
            <a:endParaRPr lang="en-GB" i="1" dirty="0"/>
          </a:p>
          <a:p>
            <a:r>
              <a:rPr lang="en-GB" i="1" dirty="0"/>
              <a:t>Partner songs:</a:t>
            </a:r>
          </a:p>
          <a:p>
            <a:r>
              <a:rPr lang="en-GB" i="1" dirty="0"/>
              <a:t>All Round the Brickyard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Cinderella/Bounce High/All Round the Brickyard</a:t>
            </a:r>
          </a:p>
          <a:p>
            <a:endParaRPr lang="en-GB" dirty="0"/>
          </a:p>
        </p:txBody>
      </p:sp>
    </p:spTree>
    <p:extLst>
      <p:ext uri="{BB962C8B-B14F-4D97-AF65-F5344CB8AC3E}">
        <p14:creationId xmlns:p14="http://schemas.microsoft.com/office/powerpoint/2010/main" val="3758681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traditional song from the USA and describes a ‘brickyard’ (the four sides of the basketball court).</a:t>
            </a:r>
          </a:p>
          <a:p>
            <a:r>
              <a:rPr lang="en-GB" dirty="0"/>
              <a:t>The challenge is to maintain a regular pulse and make every action fit to the music</a:t>
            </a:r>
          </a:p>
          <a:p>
            <a:endParaRPr lang="en-GB" dirty="0"/>
          </a:p>
          <a:p>
            <a:r>
              <a:rPr lang="en-GB" i="1" dirty="0"/>
              <a:t>All in a circle facing inwards:</a:t>
            </a:r>
          </a:p>
          <a:p>
            <a:r>
              <a:rPr lang="en-GB" b="1" i="0" dirty="0"/>
              <a:t>All round the brickyard</a:t>
            </a:r>
            <a:r>
              <a:rPr lang="en-GB" b="0" i="0" dirty="0"/>
              <a:t>	four steps round in a circle</a:t>
            </a:r>
          </a:p>
          <a:p>
            <a:r>
              <a:rPr lang="en-GB" b="1" i="0" dirty="0"/>
              <a:t>Remember me	</a:t>
            </a:r>
            <a:r>
              <a:rPr lang="en-GB" b="0" i="0" dirty="0"/>
              <a:t>tap head for each syllable of “re-mem-ber” and tap chest on “me”</a:t>
            </a:r>
          </a:p>
          <a:p>
            <a:r>
              <a:rPr lang="en-GB" b="1" i="0" dirty="0"/>
              <a:t>Jump it</a:t>
            </a:r>
            <a:r>
              <a:rPr lang="en-GB" b="0" i="0" dirty="0"/>
              <a:t>		jump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And a 		</a:t>
            </a:r>
            <a:r>
              <a:rPr lang="en-GB" b="0" i="0" dirty="0"/>
              <a:t>both arms outstretched, palms upwards</a:t>
            </a:r>
          </a:p>
          <a:p>
            <a:endParaRPr lang="en-GB" b="0" i="0" dirty="0"/>
          </a:p>
          <a:p>
            <a:r>
              <a:rPr lang="en-GB" b="0" i="0" u="sng" dirty="0"/>
              <a:t>Things to try</a:t>
            </a:r>
            <a:r>
              <a:rPr lang="en-GB" b="0" i="0" dirty="0"/>
              <a:t>:</a:t>
            </a:r>
          </a:p>
          <a:p>
            <a:pPr marL="171450" indent="-171450">
              <a:buFontTx/>
              <a:buChar char="-"/>
            </a:pPr>
            <a:r>
              <a:rPr lang="en-GB" b="0" i="0" dirty="0"/>
              <a:t>Think of new actions for each verse – stamp it, clap it, rock it, roll it, whatever you like!</a:t>
            </a:r>
          </a:p>
          <a:p>
            <a:pPr marL="171450" indent="-171450">
              <a:buFontTx/>
              <a:buChar char="-"/>
            </a:pPr>
            <a:r>
              <a:rPr lang="en-GB" b="0" i="0" dirty="0"/>
              <a:t>The song leader (teacher or pupil) sings the verse once deciding on the action and then everyone repeats it</a:t>
            </a:r>
          </a:p>
          <a:p>
            <a:pPr marL="0" indent="0">
              <a:buFontTx/>
              <a:buNone/>
            </a:pPr>
            <a:endParaRPr lang="en-GB" b="0" i="0" dirty="0"/>
          </a:p>
          <a:p>
            <a:pPr marL="0" indent="0">
              <a:buFontTx/>
              <a:buNone/>
            </a:pPr>
            <a:r>
              <a:rPr lang="en-GB" b="0" i="1" u="none" dirty="0"/>
              <a:t>Partner songs:</a:t>
            </a:r>
          </a:p>
          <a:p>
            <a:pPr marL="0" indent="0">
              <a:buFontTx/>
              <a:buNone/>
            </a:pPr>
            <a:r>
              <a:rPr lang="en-GB" b="0" i="1" u="none" dirty="0"/>
              <a:t>Chest, Chest, Knee</a:t>
            </a:r>
          </a:p>
          <a:p>
            <a:pPr marL="0" indent="0">
              <a:buFontTx/>
              <a:buNone/>
            </a:pPr>
            <a:r>
              <a:rPr lang="en-GB" b="0" i="1" u="none" dirty="0"/>
              <a:t>Cinderella/Bounce High/Chest, Chest, Knee</a:t>
            </a:r>
          </a:p>
        </p:txBody>
      </p:sp>
    </p:spTree>
    <p:extLst>
      <p:ext uri="{BB962C8B-B14F-4D97-AF65-F5344CB8AC3E}">
        <p14:creationId xmlns:p14="http://schemas.microsoft.com/office/powerpoint/2010/main" val="82726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song, from Uganda, uses two different METRES:</a:t>
            </a:r>
          </a:p>
          <a:p>
            <a:r>
              <a:rPr lang="en-GB" dirty="0"/>
              <a:t>The first section has a triple metre (the pulse is grouped into threes)</a:t>
            </a:r>
          </a:p>
          <a:p>
            <a:r>
              <a:rPr lang="en-GB" dirty="0"/>
              <a:t>The second section has a duple metre (the pulse is grouped in twos).</a:t>
            </a:r>
          </a:p>
          <a:p>
            <a:endParaRPr lang="en-GB" dirty="0"/>
          </a:p>
          <a:p>
            <a:r>
              <a:rPr lang="en-GB" i="1" dirty="0"/>
              <a:t>Facing a partner:</a:t>
            </a:r>
          </a:p>
          <a:p>
            <a:r>
              <a:rPr lang="en-GB" dirty="0"/>
              <a:t>Tap own knees, then clap own hands once and then clap partners once. (1, 2, 3) When the music changes to “dip dip dip dip dipidu” clap own knees then partners and so on. (1, 2) Notice that beat ONE is the strongest beat and is always on the knees.</a:t>
            </a:r>
          </a:p>
          <a:p>
            <a:endParaRPr lang="en-GB" dirty="0"/>
          </a:p>
          <a:p>
            <a:r>
              <a:rPr lang="en-GB" u="sng" dirty="0"/>
              <a:t>Things to try</a:t>
            </a:r>
            <a:r>
              <a:rPr lang="en-GB" dirty="0"/>
              <a:t>:</a:t>
            </a:r>
          </a:p>
          <a:p>
            <a:pPr marL="171450" indent="-171450">
              <a:buFontTx/>
              <a:buChar char="-"/>
            </a:pPr>
            <a:r>
              <a:rPr lang="en-GB" dirty="0"/>
              <a:t>Make up your own patterns using body percussion </a:t>
            </a:r>
          </a:p>
          <a:p>
            <a:pPr marL="171450" indent="-171450">
              <a:buFontTx/>
              <a:buChar char="-"/>
            </a:pPr>
            <a:r>
              <a:rPr lang="en-GB" b="0" dirty="0"/>
              <a:t>Stand in pairs, facing each other, in 2 concentric circles. At the end of the song, the outside circle moves one step to the left on the first beat of the song repetition.  You have to be slick – no fussing - so that you and your new partner are able to continue without disrupting the beat or the actions!</a:t>
            </a:r>
          </a:p>
          <a:p>
            <a:pPr marL="0" indent="0">
              <a:buFontTx/>
              <a:buNone/>
            </a:pPr>
            <a:endParaRPr lang="en-GB" dirty="0"/>
          </a:p>
        </p:txBody>
      </p:sp>
    </p:spTree>
    <p:extLst>
      <p:ext uri="{BB962C8B-B14F-4D97-AF65-F5344CB8AC3E}">
        <p14:creationId xmlns:p14="http://schemas.microsoft.com/office/powerpoint/2010/main" val="343533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2613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 in a circle. ‘Charlie’ walks around the outside of the circle singing the first line of the song and the circle echoes back.</a:t>
            </a:r>
          </a:p>
          <a:p>
            <a:r>
              <a:rPr lang="en-GB" dirty="0"/>
              <a:t>When the circle responds with the line “can’t catch me”, ‘Charlie’ tags the child who is standing beside ‘him’. The tagged child then chases ‘Charlie’ around the outside of the circle, trying to tag him before he reaches the vacated spot. </a:t>
            </a:r>
          </a:p>
          <a:p>
            <a:r>
              <a:rPr lang="en-GB" dirty="0"/>
              <a:t>Whilst doing so, the circle chants “Charlie, Charlie, you cant catch me”</a:t>
            </a:r>
          </a:p>
          <a:p>
            <a:r>
              <a:rPr lang="en-GB" dirty="0"/>
              <a:t>Whoever loses goes into the ‘fishbowl’ in the middle. The game is repeated with a new leader chosen by the teacher and the child in the fishbowl gets replaced each time. </a:t>
            </a:r>
          </a:p>
          <a:p>
            <a:endParaRPr lang="en-GB" dirty="0"/>
          </a:p>
          <a:p>
            <a:r>
              <a:rPr lang="en-GB" u="sng" dirty="0"/>
              <a:t>Things to try</a:t>
            </a:r>
            <a:r>
              <a:rPr lang="en-GB" dirty="0"/>
              <a:t>:</a:t>
            </a:r>
          </a:p>
          <a:p>
            <a:pPr marL="171450" indent="-171450">
              <a:buFontTx/>
              <a:buChar char="-"/>
            </a:pPr>
            <a:r>
              <a:rPr lang="en-GB" dirty="0"/>
              <a:t>The leader can replace ‘Charlie’ with their own name and think of something that ‘Charlie’ could have caught.</a:t>
            </a:r>
          </a:p>
          <a:p>
            <a:pPr marL="171450" indent="-171450">
              <a:buFontTx/>
              <a:buChar char="-"/>
            </a:pPr>
            <a:r>
              <a:rPr lang="en-GB" dirty="0"/>
              <a:t>Divide the class into two halves, one singing the whole song and the other adding “can’t catch me” as a simple melodic ostinato (repeating pattern).</a:t>
            </a:r>
          </a:p>
          <a:p>
            <a:pPr marL="171450" indent="-171450">
              <a:buFontTx/>
              <a:buChar char="-"/>
            </a:pPr>
            <a:r>
              <a:rPr lang="en-GB" dirty="0"/>
              <a:t>This could then be transferred to chime bars: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Can’t  catch  me	Can’t  catch  me</a:t>
            </a:r>
          </a:p>
          <a:p>
            <a:pPr marL="0" indent="0" algn="ctr">
              <a:buFontTx/>
              <a:buNone/>
            </a:pPr>
            <a:r>
              <a:rPr lang="en-GB" dirty="0"/>
              <a:t>   D;       A;       D	  D;        A;       D</a:t>
            </a:r>
          </a:p>
        </p:txBody>
      </p:sp>
    </p:spTree>
    <p:extLst>
      <p:ext uri="{BB962C8B-B14F-4D97-AF65-F5344CB8AC3E}">
        <p14:creationId xmlns:p14="http://schemas.microsoft.com/office/powerpoint/2010/main" val="712720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When I was two I buckled my shoe…</a:t>
            </a:r>
          </a:p>
          <a:p>
            <a:r>
              <a:rPr lang="en-GB" i="1" dirty="0"/>
              <a:t>When I was three I cut my knee…</a:t>
            </a:r>
          </a:p>
          <a:p>
            <a:r>
              <a:rPr lang="en-GB" i="1" dirty="0"/>
              <a:t>When I was four I knocked at the door…</a:t>
            </a:r>
          </a:p>
          <a:p>
            <a:r>
              <a:rPr lang="en-GB" i="1" dirty="0"/>
              <a:t>When I was five I learned to drive…</a:t>
            </a:r>
          </a:p>
          <a:p>
            <a:endParaRPr lang="en-GB" dirty="0"/>
          </a:p>
          <a:p>
            <a:r>
              <a:rPr lang="en-GB" dirty="0"/>
              <a:t>This traditional action song allows children to explore rhyming words as well as co-ordinating music and movement.</a:t>
            </a:r>
          </a:p>
          <a:p>
            <a:endParaRPr lang="en-GB" dirty="0"/>
          </a:p>
          <a:p>
            <a:r>
              <a:rPr lang="en-GB" b="1" dirty="0"/>
              <a:t>When I was one I sucked my thumb	</a:t>
            </a:r>
            <a:r>
              <a:rPr lang="en-GB" b="0" dirty="0"/>
              <a:t>actions as appropriate </a:t>
            </a:r>
          </a:p>
          <a:p>
            <a:r>
              <a:rPr lang="en-GB" b="1" dirty="0"/>
              <a:t>The day I went to sea		</a:t>
            </a:r>
            <a:r>
              <a:rPr lang="en-GB" b="0" dirty="0"/>
              <a:t>arms make waves in front of body</a:t>
            </a:r>
          </a:p>
          <a:p>
            <a:r>
              <a:rPr lang="en-GB" b="1" dirty="0"/>
              <a:t>I jumped aboard a pirate ship	</a:t>
            </a:r>
            <a:r>
              <a:rPr lang="en-GB" b="0" dirty="0"/>
              <a:t>jump on the word “jumped”</a:t>
            </a:r>
          </a:p>
          <a:p>
            <a:r>
              <a:rPr lang="en-GB" b="1" dirty="0"/>
              <a:t>And the captain said to me		</a:t>
            </a:r>
            <a:r>
              <a:rPr lang="en-GB" b="0" dirty="0"/>
              <a:t>salute on the word “captain”</a:t>
            </a:r>
          </a:p>
          <a:p>
            <a:r>
              <a:rPr lang="en-GB" b="1" dirty="0"/>
              <a:t>We’re going this way		</a:t>
            </a:r>
            <a:r>
              <a:rPr lang="en-GB" b="0" dirty="0"/>
              <a:t>lean to the right with arms folded in hornpipe fashion</a:t>
            </a:r>
          </a:p>
          <a:p>
            <a:r>
              <a:rPr lang="en-GB" b="1" dirty="0"/>
              <a:t>That way			</a:t>
            </a:r>
            <a:r>
              <a:rPr lang="en-GB" b="0" dirty="0"/>
              <a:t>lean to the left</a:t>
            </a:r>
          </a:p>
          <a:p>
            <a:r>
              <a:rPr lang="en-GB" b="1" dirty="0"/>
              <a:t>Forwards and backwards		</a:t>
            </a:r>
            <a:r>
              <a:rPr lang="en-GB" b="0" dirty="0"/>
              <a:t>as lyrics </a:t>
            </a:r>
          </a:p>
          <a:p>
            <a:r>
              <a:rPr lang="en-GB" b="1" dirty="0"/>
              <a:t>Over the Irish sea		</a:t>
            </a:r>
            <a:r>
              <a:rPr lang="en-GB" b="0" dirty="0"/>
              <a:t>arms make waves movements </a:t>
            </a:r>
          </a:p>
          <a:p>
            <a:r>
              <a:rPr lang="en-GB" b="1" dirty="0"/>
              <a:t>A bottle of rum		</a:t>
            </a:r>
            <a:r>
              <a:rPr lang="en-GB" b="0" dirty="0"/>
              <a:t>‘drink’ from a bottle </a:t>
            </a:r>
            <a:endParaRPr lang="en-GB" b="1" dirty="0"/>
          </a:p>
          <a:p>
            <a:r>
              <a:rPr lang="en-GB" b="1" dirty="0"/>
              <a:t>To fill my tum		</a:t>
            </a:r>
            <a:r>
              <a:rPr lang="en-GB" b="0" dirty="0"/>
              <a:t>rub tummy</a:t>
            </a:r>
          </a:p>
          <a:p>
            <a:r>
              <a:rPr lang="en-GB" b="1" dirty="0"/>
              <a:t>And that’s the life for me		</a:t>
            </a:r>
            <a:r>
              <a:rPr lang="en-GB" b="0" dirty="0"/>
              <a:t>slap thighs or make ‘Ahoy’ gesture on the word “that’s”</a:t>
            </a:r>
          </a:p>
          <a:p>
            <a:endParaRPr lang="en-GB" b="0" dirty="0"/>
          </a:p>
          <a:p>
            <a:r>
              <a:rPr lang="en-GB" b="0" u="sng" dirty="0"/>
              <a:t>Things to try</a:t>
            </a:r>
            <a:r>
              <a:rPr lang="en-GB" b="0" dirty="0"/>
              <a:t>:</a:t>
            </a:r>
          </a:p>
          <a:p>
            <a:r>
              <a:rPr lang="en-GB" b="0" dirty="0"/>
              <a:t>- Make up new verses with interesting rhymes!</a:t>
            </a:r>
          </a:p>
        </p:txBody>
      </p:sp>
    </p:spTree>
    <p:extLst>
      <p:ext uri="{BB962C8B-B14F-4D97-AF65-F5344CB8AC3E}">
        <p14:creationId xmlns:p14="http://schemas.microsoft.com/office/powerpoint/2010/main" val="40488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Versions of this native Canadian song, which translates as ‘Peace be with you’, can be found all over the World.</a:t>
            </a:r>
          </a:p>
          <a:p>
            <a:endParaRPr lang="en-GB" dirty="0"/>
          </a:p>
          <a:p>
            <a:r>
              <a:rPr lang="en-GB" dirty="0"/>
              <a:t>Sitting in a circle, each child places a stick (or clave) on the floor in front of them.</a:t>
            </a:r>
          </a:p>
          <a:p>
            <a:endParaRPr lang="en-GB" dirty="0"/>
          </a:p>
          <a:p>
            <a:r>
              <a:rPr lang="en-GB" dirty="0"/>
              <a:t>Sing the song and at * each child takes the stick from the child to the right and on the arrow puts it in front of themselves.</a:t>
            </a:r>
          </a:p>
          <a:p>
            <a:endParaRPr lang="en-GB" dirty="0"/>
          </a:p>
          <a:p>
            <a:r>
              <a:rPr lang="en-GB" u="sng" dirty="0"/>
              <a:t>Things to try</a:t>
            </a:r>
            <a:r>
              <a:rPr lang="en-GB" dirty="0"/>
              <a:t>:</a:t>
            </a:r>
          </a:p>
          <a:p>
            <a:pPr marL="171450" indent="-171450">
              <a:buFontTx/>
              <a:buChar char="-"/>
            </a:pPr>
            <a:r>
              <a:rPr lang="en-GB" dirty="0"/>
              <a:t>Use hockey sticks or quoits out in the playground </a:t>
            </a:r>
          </a:p>
          <a:p>
            <a:pPr marL="171450" indent="-171450">
              <a:buFontTx/>
              <a:buChar char="-"/>
            </a:pPr>
            <a:r>
              <a:rPr lang="en-GB" dirty="0"/>
              <a:t>This fits together with ‘Funmje Alafia’ (“May your day be filled with health and happiness”) from Resource Pack One as a partner song.</a:t>
            </a:r>
          </a:p>
        </p:txBody>
      </p:sp>
    </p:spTree>
    <p:extLst>
      <p:ext uri="{BB962C8B-B14F-4D97-AF65-F5344CB8AC3E}">
        <p14:creationId xmlns:p14="http://schemas.microsoft.com/office/powerpoint/2010/main" val="2330023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Japanese song simply translates as:</a:t>
            </a:r>
          </a:p>
          <a:p>
            <a:r>
              <a:rPr lang="en-GB" dirty="0"/>
              <a:t>Naka = inside		Soto = outside	Hoi = Hoi!</a:t>
            </a:r>
          </a:p>
          <a:p>
            <a:endParaRPr lang="en-GB" dirty="0"/>
          </a:p>
          <a:p>
            <a:r>
              <a:rPr lang="en-GB" dirty="0"/>
              <a:t>It works best if sung gently and quite slowly.</a:t>
            </a:r>
          </a:p>
          <a:p>
            <a:r>
              <a:rPr lang="en-GB" dirty="0"/>
              <a:t>It has five pitches and four phrases.</a:t>
            </a:r>
          </a:p>
          <a:p>
            <a:r>
              <a:rPr lang="en-GB" dirty="0"/>
              <a:t>Note that there are rests at the end of phrases one, two and four.</a:t>
            </a:r>
          </a:p>
          <a:p>
            <a:endParaRPr lang="en-GB" dirty="0"/>
          </a:p>
          <a:p>
            <a:r>
              <a:rPr lang="en-GB" dirty="0"/>
              <a:t>‘Naka’ 	two gentle taps of the fingers on ‘Na’</a:t>
            </a:r>
          </a:p>
          <a:p>
            <a:r>
              <a:rPr lang="en-GB" dirty="0"/>
              <a:t>‘Hoi’	hands starting in praying position then moving up and away from each other in two arcs like a fountain</a:t>
            </a:r>
          </a:p>
          <a:p>
            <a:r>
              <a:rPr lang="en-GB" dirty="0"/>
              <a:t>‘Soto’	two taps behind the back on ‘So’</a:t>
            </a:r>
          </a:p>
          <a:p>
            <a:endParaRPr lang="en-GB" dirty="0"/>
          </a:p>
          <a:p>
            <a:r>
              <a:rPr lang="en-GB" b="0" u="sng" dirty="0"/>
              <a:t>Things to try:</a:t>
            </a:r>
          </a:p>
          <a:p>
            <a:r>
              <a:rPr lang="en-GB" dirty="0"/>
              <a:t>Walk to the rhythm.</a:t>
            </a:r>
          </a:p>
          <a:p>
            <a:r>
              <a:rPr lang="en-GB" dirty="0"/>
              <a:t>Add arm actions for amazing brain gym!!</a:t>
            </a:r>
          </a:p>
          <a:p>
            <a:endParaRPr lang="en-GB" dirty="0"/>
          </a:p>
          <a:p>
            <a:r>
              <a:rPr lang="en-GB" dirty="0"/>
              <a:t>Difficult version – walk feet to the rhythm moving on one direction, changing direction when each new phrase starts, add hand actions AND sing!!!</a:t>
            </a:r>
          </a:p>
          <a:p>
            <a:endParaRPr lang="en-GB" dirty="0"/>
          </a:p>
        </p:txBody>
      </p:sp>
    </p:spTree>
    <p:extLst>
      <p:ext uri="{BB962C8B-B14F-4D97-AF65-F5344CB8AC3E}">
        <p14:creationId xmlns:p14="http://schemas.microsoft.com/office/powerpoint/2010/main" val="394986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partner song from Zimbabwe.</a:t>
            </a:r>
          </a:p>
          <a:p>
            <a:endParaRPr lang="en-GB" dirty="0"/>
          </a:p>
          <a:p>
            <a:r>
              <a:rPr lang="en-GB" dirty="0"/>
              <a:t>Stand facing a partner:</a:t>
            </a:r>
          </a:p>
          <a:p>
            <a:endParaRPr lang="en-GB" dirty="0"/>
          </a:p>
          <a:p>
            <a:r>
              <a:rPr lang="en-GB" b="1" dirty="0"/>
              <a:t>So-ri-da</a:t>
            </a:r>
            <a:r>
              <a:rPr lang="en-GB" dirty="0"/>
              <a:t>	draw a large circle in front of the body with both hands, ending with a clap on the third syllable “</a:t>
            </a:r>
            <a:r>
              <a:rPr lang="en-GB" b="1" dirty="0"/>
              <a:t>da</a:t>
            </a:r>
            <a:r>
              <a:rPr lang="en-GB" dirty="0"/>
              <a:t>”</a:t>
            </a:r>
          </a:p>
          <a:p>
            <a:r>
              <a:rPr lang="en-GB" b="1" dirty="0"/>
              <a:t>ri-da</a:t>
            </a:r>
            <a:r>
              <a:rPr lang="en-GB" dirty="0"/>
              <a:t>	</a:t>
            </a:r>
            <a:r>
              <a:rPr lang="en-GB" b="1" dirty="0"/>
              <a:t>ri</a:t>
            </a:r>
            <a:r>
              <a:rPr lang="en-GB" dirty="0"/>
              <a:t> – palms of hands against partner’s hands. </a:t>
            </a:r>
            <a:r>
              <a:rPr lang="en-GB" b="1" dirty="0"/>
              <a:t>da</a:t>
            </a:r>
            <a:r>
              <a:rPr lang="en-GB" dirty="0"/>
              <a:t> –clap</a:t>
            </a:r>
          </a:p>
          <a:p>
            <a:r>
              <a:rPr lang="en-GB" b="1" dirty="0"/>
              <a:t>Da-</a:t>
            </a:r>
            <a:r>
              <a:rPr lang="en-GB" dirty="0"/>
              <a:t>	tap back of right hand against partner’s right hand</a:t>
            </a:r>
          </a:p>
          <a:p>
            <a:r>
              <a:rPr lang="en-GB" b="1" dirty="0"/>
              <a:t>da-</a:t>
            </a:r>
            <a:r>
              <a:rPr lang="en-GB" dirty="0"/>
              <a:t>	tap back of left hand against partner’s left hand</a:t>
            </a:r>
          </a:p>
          <a:p>
            <a:r>
              <a:rPr lang="en-GB" b="1" dirty="0"/>
              <a:t>da-</a:t>
            </a:r>
            <a:r>
              <a:rPr lang="en-GB" dirty="0"/>
              <a:t>	clap</a:t>
            </a:r>
          </a:p>
          <a:p>
            <a:endParaRPr lang="en-GB" dirty="0"/>
          </a:p>
          <a:p>
            <a:r>
              <a:rPr lang="en-GB" dirty="0"/>
              <a:t>Start very slowly and repeat slightly faster each time.</a:t>
            </a:r>
          </a:p>
          <a:p>
            <a:r>
              <a:rPr lang="en-GB" dirty="0"/>
              <a:t>Be prepared for some confusion – getting it wrong is half the fun!</a:t>
            </a:r>
          </a:p>
          <a:p>
            <a:endParaRPr lang="en-GB" dirty="0"/>
          </a:p>
          <a:p>
            <a:r>
              <a:rPr lang="en-GB" u="sng" dirty="0"/>
              <a:t>Things to try:</a:t>
            </a:r>
          </a:p>
          <a:p>
            <a:r>
              <a:rPr lang="en-GB" dirty="0"/>
              <a:t>Change partners, holding onto the first note “SO” until everyone has a new partner.</a:t>
            </a:r>
          </a:p>
          <a:p>
            <a:endParaRPr lang="en-GB" dirty="0"/>
          </a:p>
          <a:p>
            <a:r>
              <a:rPr lang="en-GB" dirty="0"/>
              <a:t>Track 23 – sing to numbers </a:t>
            </a:r>
          </a:p>
          <a:p>
            <a:r>
              <a:rPr lang="en-GB" b="1" dirty="0"/>
              <a:t>So-ri-da </a:t>
            </a:r>
            <a:r>
              <a:rPr lang="en-GB" dirty="0"/>
              <a:t>. . . 5 – 3 – 1 </a:t>
            </a:r>
          </a:p>
          <a:p>
            <a:endParaRPr lang="en-GB" dirty="0"/>
          </a:p>
          <a:p>
            <a:r>
              <a:rPr lang="en-GB" dirty="0"/>
              <a:t>- Pick out the melody on a xylophone</a:t>
            </a:r>
          </a:p>
          <a:p>
            <a:r>
              <a:rPr lang="en-GB" dirty="0"/>
              <a:t>	</a:t>
            </a:r>
          </a:p>
        </p:txBody>
      </p:sp>
    </p:spTree>
    <p:extLst>
      <p:ext uri="{BB962C8B-B14F-4D97-AF65-F5344CB8AC3E}">
        <p14:creationId xmlns:p14="http://schemas.microsoft.com/office/powerpoint/2010/main" val="314134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can-can, el can-can </a:t>
            </a:r>
          </a:p>
          <a:p>
            <a:r>
              <a:rPr lang="en-GB" dirty="0"/>
              <a:t>Todos los ninos saben bailar</a:t>
            </a:r>
          </a:p>
          <a:p>
            <a:r>
              <a:rPr lang="en-GB" dirty="0"/>
              <a:t>Con un pie, on un pie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Todos los ninos saben bailar</a:t>
            </a:r>
          </a:p>
          <a:p>
            <a:endParaRPr lang="en-GB" dirty="0"/>
          </a:p>
          <a:p>
            <a:r>
              <a:rPr lang="en-GB" dirty="0"/>
              <a:t>Con un mano (with one hand)</a:t>
            </a:r>
          </a:p>
          <a:p>
            <a:r>
              <a:rPr lang="en-GB" dirty="0"/>
              <a:t>Con dos pies (with two feet)</a:t>
            </a:r>
          </a:p>
          <a:p>
            <a:r>
              <a:rPr lang="en-GB" dirty="0"/>
              <a:t>Con dos manos (with two hands)</a:t>
            </a:r>
          </a:p>
          <a:p>
            <a:endParaRPr lang="en-GB" dirty="0"/>
          </a:p>
          <a:p>
            <a:r>
              <a:rPr lang="en-GB" u="sng" dirty="0"/>
              <a:t>Things to try:</a:t>
            </a:r>
          </a:p>
          <a:p>
            <a:r>
              <a:rPr lang="en-GB" dirty="0"/>
              <a:t>‘With one foot’ tap the pulse throughout </a:t>
            </a:r>
          </a:p>
          <a:p>
            <a:r>
              <a:rPr lang="en-GB" dirty="0"/>
              <a:t>‘With one hand’ – opposite hand waving from side to side </a:t>
            </a:r>
          </a:p>
          <a:p>
            <a:r>
              <a:rPr lang="en-GB" dirty="0"/>
              <a:t>	Add two feet tapping pulse</a:t>
            </a:r>
          </a:p>
          <a:p>
            <a:r>
              <a:rPr lang="en-GB" dirty="0"/>
              <a:t>Add second hand in a ‘sawing action’ backwards and forwards!</a:t>
            </a:r>
          </a:p>
        </p:txBody>
      </p:sp>
    </p:spTree>
    <p:extLst>
      <p:ext uri="{BB962C8B-B14F-4D97-AF65-F5344CB8AC3E}">
        <p14:creationId xmlns:p14="http://schemas.microsoft.com/office/powerpoint/2010/main" val="1421648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who have covered the Key Stage 1 singing material in ‘Off We Go’ will recognise the melody of this song.</a:t>
            </a:r>
          </a:p>
          <a:p>
            <a:r>
              <a:rPr lang="en-GB" dirty="0"/>
              <a:t>This is the original French version of the song which translates as “Little James dances, on my thumb he dances”</a:t>
            </a:r>
          </a:p>
          <a:p>
            <a:endParaRPr lang="en-GB" dirty="0"/>
          </a:p>
          <a:p>
            <a:r>
              <a:rPr lang="en-GB" dirty="0"/>
              <a:t>Verse two cumulatively adds the lyric ‘pied’ – foot</a:t>
            </a:r>
          </a:p>
          <a:p>
            <a:r>
              <a:rPr lang="en-GB" dirty="0"/>
              <a:t>For example: …..pouce, pouce, pouce, pied, pied, pied etc.</a:t>
            </a:r>
          </a:p>
          <a:p>
            <a:endParaRPr lang="en-GB" dirty="0"/>
          </a:p>
          <a:p>
            <a:r>
              <a:rPr lang="en-GB" u="sng" dirty="0"/>
              <a:t>Things to try:</a:t>
            </a:r>
          </a:p>
          <a:p>
            <a:r>
              <a:rPr lang="en-GB" dirty="0"/>
              <a:t>Add the names of other body parts as appropriate.</a:t>
            </a:r>
          </a:p>
          <a:p>
            <a:r>
              <a:rPr lang="en-GB" dirty="0"/>
              <a:t>How many parts of the body can be named and remembered?</a:t>
            </a:r>
          </a:p>
        </p:txBody>
      </p:sp>
    </p:spTree>
    <p:extLst>
      <p:ext uri="{BB962C8B-B14F-4D97-AF65-F5344CB8AC3E}">
        <p14:creationId xmlns:p14="http://schemas.microsoft.com/office/powerpoint/2010/main" val="397948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uses the same melody as “Petit Jacques” to outline the story of Henry VIII and Hatfield House.  </a:t>
            </a:r>
            <a:r>
              <a:rPr lang="en-GB" b="0" dirty="0"/>
              <a:t>It is a CUMULATIVE song.</a:t>
            </a:r>
          </a:p>
          <a:p>
            <a:endParaRPr lang="en-GB" dirty="0"/>
          </a:p>
          <a:p>
            <a:r>
              <a:rPr lang="en-GB" u="sng" dirty="0"/>
              <a:t>Things to try</a:t>
            </a:r>
            <a:r>
              <a:rPr lang="en-GB" dirty="0"/>
              <a:t>:</a:t>
            </a:r>
          </a:p>
          <a:p>
            <a:pPr marL="171450" indent="-171450">
              <a:buFontTx/>
              <a:buChar char="-"/>
            </a:pPr>
            <a:r>
              <a:rPr lang="en-GB" b="1" dirty="0"/>
              <a:t>Add actions:</a:t>
            </a:r>
          </a:p>
          <a:p>
            <a:pPr marL="0" indent="0">
              <a:buFontTx/>
              <a:buNone/>
            </a:pPr>
            <a:r>
              <a:rPr lang="en-GB" b="1" dirty="0"/>
              <a:t>Henry King of England – place an imaginary crown on your head</a:t>
            </a:r>
          </a:p>
          <a:p>
            <a:pPr marL="0" indent="0">
              <a:buFontTx/>
              <a:buNone/>
            </a:pPr>
            <a:r>
              <a:rPr lang="en-GB" b="1" dirty="0"/>
              <a:t>Had a house in Hertfordshire – draw an imaginary square with your hands (out, down, across the bottom) and clap on the ‘</a:t>
            </a:r>
            <a:r>
              <a:rPr lang="en-GB" b="1" dirty="0" err="1"/>
              <a:t>Hert</a:t>
            </a:r>
            <a:r>
              <a:rPr lang="en-GB" b="1" dirty="0"/>
              <a:t>’ of Hertfordshire</a:t>
            </a:r>
          </a:p>
          <a:p>
            <a:pPr marL="0" indent="0">
              <a:buFontTx/>
              <a:buNone/>
            </a:pPr>
            <a:r>
              <a:rPr lang="en-GB" b="1" dirty="0"/>
              <a:t>Spent his days on horseback – ride your horse in time to the beat</a:t>
            </a:r>
          </a:p>
          <a:p>
            <a:pPr marL="0" indent="0">
              <a:buFontTx/>
              <a:buNone/>
            </a:pPr>
            <a:r>
              <a:rPr lang="en-GB" b="1" dirty="0"/>
              <a:t>When he like to hunt for deer – draw back your bow and arrow, let the arrow shoot on the word ‘deer’</a:t>
            </a:r>
          </a:p>
          <a:p>
            <a:pPr marL="0" indent="0">
              <a:buFontTx/>
              <a:buNone/>
            </a:pPr>
            <a:r>
              <a:rPr lang="en-GB" b="1" dirty="0"/>
              <a:t>He could dance and sing – throw your best disco moves to the beat</a:t>
            </a:r>
          </a:p>
          <a:p>
            <a:pPr marL="0" indent="0">
              <a:buFontTx/>
              <a:buNone/>
            </a:pPr>
            <a:r>
              <a:rPr lang="en-GB" b="1" dirty="0"/>
              <a:t>Fa la – doff your feathered hat and gradually swish it from your head to the ground.</a:t>
            </a:r>
          </a:p>
          <a:p>
            <a:pPr marL="0" indent="0">
              <a:buFontTx/>
              <a:buNone/>
            </a:pPr>
            <a:endParaRPr lang="en-GB" b="1" dirty="0"/>
          </a:p>
          <a:p>
            <a:pPr marL="0" indent="0">
              <a:buFontTx/>
              <a:buNone/>
            </a:pPr>
            <a:r>
              <a:rPr lang="en-GB" b="0" dirty="0"/>
              <a:t>What action could you add for the following verses of ‘like his clothes and bling’, ‘told the Church I’m King’ and ‘totalled six weddings’,?</a:t>
            </a:r>
          </a:p>
          <a:p>
            <a:pPr marL="0" indent="0">
              <a:buFontTx/>
              <a:buNone/>
            </a:pPr>
            <a:endParaRPr lang="en-GB" dirty="0"/>
          </a:p>
          <a:p>
            <a:pPr marL="0" indent="0">
              <a:buFontTx/>
              <a:buNone/>
            </a:pPr>
            <a:endParaRPr lang="en-GB" dirty="0"/>
          </a:p>
          <a:p>
            <a:pPr marL="0" indent="0">
              <a:buFontTx/>
              <a:buNone/>
            </a:pPr>
            <a:r>
              <a:rPr lang="en-GB" dirty="0"/>
              <a:t>- Track 27 – Add “fa la la la la la la” as an ‘ostinato’ (repeating pattern)</a:t>
            </a:r>
          </a:p>
          <a:p>
            <a:pPr marL="0" indent="0">
              <a:buFontTx/>
              <a:buNone/>
            </a:pPr>
            <a:r>
              <a:rPr lang="en-GB" dirty="0"/>
              <a:t>- Track 28 – Add a rhythm on a tambour (or another percussion instrument) - (ta…te-te ta… ta…, </a:t>
            </a:r>
            <a:r>
              <a:rPr lang="en-GB" b="0" dirty="0"/>
              <a:t>word rhythm could be drum tam-bour), </a:t>
            </a:r>
            <a:r>
              <a:rPr lang="en-GB" dirty="0"/>
              <a:t>to provide an authentic performance.</a:t>
            </a:r>
          </a:p>
        </p:txBody>
      </p:sp>
    </p:spTree>
    <p:extLst>
      <p:ext uri="{BB962C8B-B14F-4D97-AF65-F5344CB8AC3E}">
        <p14:creationId xmlns:p14="http://schemas.microsoft.com/office/powerpoint/2010/main" val="472472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traditional song tells a cyclical story.</a:t>
            </a:r>
          </a:p>
          <a:p>
            <a:r>
              <a:rPr lang="en-GB" dirty="0"/>
              <a:t>Listen to it and use it as a model for your own songs.</a:t>
            </a:r>
          </a:p>
          <a:p>
            <a:endParaRPr lang="en-GB" dirty="0"/>
          </a:p>
          <a:p>
            <a:r>
              <a:rPr lang="en-GB" dirty="0"/>
              <a:t>Such as…</a:t>
            </a:r>
          </a:p>
          <a:p>
            <a:endParaRPr lang="en-GB" dirty="0"/>
          </a:p>
          <a:p>
            <a:r>
              <a:rPr lang="en-GB" dirty="0"/>
              <a:t>My car is too dirty . . . . . . . . . .	. . . . . . . .  Then wash it</a:t>
            </a:r>
          </a:p>
          <a:p>
            <a:r>
              <a:rPr lang="en-GB" dirty="0"/>
              <a:t>So how will I wash it? . . . . . . . 	. . . . . . . .  At a car wash</a:t>
            </a:r>
          </a:p>
          <a:p>
            <a:r>
              <a:rPr lang="en-GB" dirty="0"/>
              <a:t>And where is the car wash? . . . . . . . . . . In (Watford, Hemel etc)</a:t>
            </a:r>
          </a:p>
          <a:p>
            <a:r>
              <a:rPr lang="en-GB" dirty="0"/>
              <a:t>How will I get there? . . . . . . . . . . . . . . . . In the car</a:t>
            </a:r>
          </a:p>
          <a:p>
            <a:r>
              <a:rPr lang="en-GB" dirty="0"/>
              <a:t>My car is too dirty . . . . . . (etc)</a:t>
            </a:r>
          </a:p>
          <a:p>
            <a:endParaRPr lang="en-GB" dirty="0"/>
          </a:p>
        </p:txBody>
      </p:sp>
    </p:spTree>
    <p:extLst>
      <p:ext uri="{BB962C8B-B14F-4D97-AF65-F5344CB8AC3E}">
        <p14:creationId xmlns:p14="http://schemas.microsoft.com/office/powerpoint/2010/main" val="2248329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Things to try:</a:t>
            </a:r>
          </a:p>
          <a:p>
            <a:r>
              <a:rPr lang="en-GB" dirty="0"/>
              <a:t>Track 31 – Add an ostinato ‘bells are ringing’</a:t>
            </a:r>
          </a:p>
          <a:p>
            <a:endParaRPr lang="en-GB" dirty="0"/>
          </a:p>
          <a:p>
            <a:r>
              <a:rPr lang="en-GB" dirty="0"/>
              <a:t>Track 32 – This fits together as a partner song with the simpler </a:t>
            </a:r>
            <a:r>
              <a:rPr lang="en-GB" b="0" dirty="0"/>
              <a:t>Christmas Bells song from ‘Off We Go’ (the </a:t>
            </a:r>
            <a:r>
              <a:rPr lang="en-GB" dirty="0"/>
              <a:t>Key Stage 1 resources pack).</a:t>
            </a:r>
          </a:p>
          <a:p>
            <a:endParaRPr lang="en-GB" dirty="0"/>
          </a:p>
          <a:p>
            <a:r>
              <a:rPr lang="en-GB" dirty="0"/>
              <a:t>Track 33 – All of the above</a:t>
            </a:r>
          </a:p>
          <a:p>
            <a:endParaRPr lang="en-GB" dirty="0"/>
          </a:p>
          <a:p>
            <a:r>
              <a:rPr lang="en-GB" dirty="0"/>
              <a:t>Chime bars or hand chimes can be used for the ostinato </a:t>
            </a:r>
          </a:p>
          <a:p>
            <a:r>
              <a:rPr lang="en-GB" dirty="0"/>
              <a:t>	“Bells are ring-ing”</a:t>
            </a:r>
          </a:p>
          <a:p>
            <a:r>
              <a:rPr lang="en-GB" dirty="0"/>
              <a:t>	    A     F    G     C</a:t>
            </a:r>
          </a:p>
        </p:txBody>
      </p:sp>
    </p:spTree>
    <p:extLst>
      <p:ext uri="{BB962C8B-B14F-4D97-AF65-F5344CB8AC3E}">
        <p14:creationId xmlns:p14="http://schemas.microsoft.com/office/powerpoint/2010/main" val="276029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2067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638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271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5776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597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033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will remember this as a ‘Dipping’ game.</a:t>
            </a:r>
          </a:p>
          <a:p>
            <a:endParaRPr lang="en-GB" dirty="0"/>
          </a:p>
          <a:p>
            <a:r>
              <a:rPr lang="en-GB" dirty="0"/>
              <a:t>Form a circle and the chosen child, with a loose fist shape, taps each child’s hand as they move around the circle to the chant.  </a:t>
            </a:r>
            <a:r>
              <a:rPr lang="en-GB" b="0" dirty="0"/>
              <a:t>Decide which way round you are going  - this is a great opportunity to reinforce clockwise and anticlockwise. </a:t>
            </a:r>
          </a:p>
          <a:p>
            <a:r>
              <a:rPr lang="en-GB" dirty="0"/>
              <a:t>When the rhyme finishes, the nearest child takes over as the ‘dipper’ and the feeling of pulse is reinforced. </a:t>
            </a:r>
          </a:p>
          <a:p>
            <a:endParaRPr lang="en-GB" dirty="0"/>
          </a:p>
          <a:p>
            <a:r>
              <a:rPr lang="en-GB" b="0" dirty="0"/>
              <a:t>Once this can be done confidently and accurately, why not try passing the tap around the circle to the beat instead of having someone in the middle? </a:t>
            </a:r>
          </a:p>
          <a:p>
            <a:endParaRPr lang="en-GB" b="0" dirty="0"/>
          </a:p>
          <a:p>
            <a:r>
              <a:rPr lang="en-GB" b="0" dirty="0"/>
              <a:t>For a further extension, how about having slightly different actions for each of the ‘om-pom-ping’ at the end? e.g. clap, fist pump, fingers wiggle apart. Not only are they having to keep the beat and pass it on, but by really focussing their listening, it will also encourage them to anticipate the ending of the song.</a:t>
            </a:r>
          </a:p>
          <a:p>
            <a:endParaRPr lang="en-GB" dirty="0"/>
          </a:p>
          <a:p>
            <a:r>
              <a:rPr lang="en-GB" u="sng" dirty="0"/>
              <a:t>Things to try</a:t>
            </a:r>
            <a:r>
              <a:rPr lang="en-GB" dirty="0"/>
              <a:t>:</a:t>
            </a:r>
          </a:p>
          <a:p>
            <a:pPr marL="171450" indent="-171450">
              <a:buFontTx/>
              <a:buChar char="-"/>
            </a:pPr>
            <a:r>
              <a:rPr lang="en-GB" dirty="0"/>
              <a:t>Discuss how a change of tempo (speed) can help to keep a steady pulse</a:t>
            </a:r>
          </a:p>
          <a:p>
            <a:pPr marL="171450" indent="-171450">
              <a:buFontTx/>
              <a:buChar char="-"/>
            </a:pPr>
            <a:r>
              <a:rPr lang="en-GB" dirty="0"/>
              <a:t>Work out a clapping game in pairs to go with the chant</a:t>
            </a:r>
          </a:p>
        </p:txBody>
      </p:sp>
    </p:spTree>
    <p:extLst>
      <p:ext uri="{BB962C8B-B14F-4D97-AF65-F5344CB8AC3E}">
        <p14:creationId xmlns:p14="http://schemas.microsoft.com/office/powerpoint/2010/main" val="104464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nonsense rhyme is a way of performing a chant whilst remaining at a steady pulse. Substitute a different name for each verse:</a:t>
            </a:r>
          </a:p>
          <a:p>
            <a:endParaRPr lang="en-GB" dirty="0"/>
          </a:p>
          <a:p>
            <a:r>
              <a:rPr lang="en-GB" dirty="0"/>
              <a:t>	Dean Bon Bean		Jane Bon Bane			Toby by Boby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Stick-a-lean by bean 		Stick-a-lean by bane		Stick-a-lean by boby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Stick-a-lean by bean 		Stick-a-lean by bane		Stick-a-lean by boby</a:t>
            </a:r>
          </a:p>
          <a:p>
            <a:r>
              <a:rPr lang="en-GB" b="0" dirty="0"/>
              <a:t>	That’s how you say Dean		That’s how you say Jane		That’s how you say Toby</a:t>
            </a:r>
          </a:p>
          <a:p>
            <a:endParaRPr lang="en-GB" b="0" dirty="0"/>
          </a:p>
          <a:p>
            <a:r>
              <a:rPr lang="en-GB" b="0" u="sng" dirty="0"/>
              <a:t>Things to try</a:t>
            </a:r>
            <a:r>
              <a:rPr lang="en-GB" b="0" dirty="0"/>
              <a:t>:</a:t>
            </a:r>
          </a:p>
          <a:p>
            <a:pPr marL="171450" indent="-171450">
              <a:buFontTx/>
              <a:buChar char="-"/>
            </a:pPr>
            <a:r>
              <a:rPr lang="en-GB" b="0" dirty="0"/>
              <a:t>Add a hand clapping pattern of three (tap, clap, click) OR try a hand clapping pattern with a partner, maintaining a steady tempo throughout.</a:t>
            </a:r>
          </a:p>
          <a:p>
            <a:pPr marL="171450" indent="-171450">
              <a:buFontTx/>
              <a:buChar char="-"/>
            </a:pPr>
            <a:r>
              <a:rPr lang="en-GB" b="0" dirty="0"/>
              <a:t>Substitute your own name ‘Dave Bon Bave’ etc.</a:t>
            </a:r>
          </a:p>
          <a:p>
            <a:pPr marL="171450" indent="-171450">
              <a:buFontTx/>
              <a:buChar char="-"/>
            </a:pPr>
            <a:r>
              <a:rPr lang="en-GB" b="0" dirty="0"/>
              <a:t>Stand side by side with a partner. One person bounces/catches a ball to the pulse with the partner taking over with his/her new name.  The skill is to maintain the pulse without any interruption or loss of tempo.</a:t>
            </a:r>
          </a:p>
        </p:txBody>
      </p:sp>
    </p:spTree>
    <p:extLst>
      <p:ext uri="{BB962C8B-B14F-4D97-AF65-F5344CB8AC3E}">
        <p14:creationId xmlns:p14="http://schemas.microsoft.com/office/powerpoint/2010/main" val="297794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rgbClr val="38B6E9"/>
                </a:solidFill>
                <a:latin typeface="+mj-lt"/>
              </a:defRPr>
            </a:lvl1pPr>
            <a:lvl2pPr marL="0" indent="0">
              <a:buNone/>
              <a:defRPr sz="2000">
                <a:gradFill>
                  <a:gsLst>
                    <a:gs pos="100000">
                      <a:schemeClr val="bg2"/>
                    </a:gs>
                    <a:gs pos="6000">
                      <a:schemeClr val="bg2"/>
                    </a:gs>
                  </a:gsLst>
                  <a:lin ang="5400000" scaled="0"/>
                </a:gradFill>
                <a:latin typeface="+mj-lt"/>
              </a:defRPr>
            </a:lvl2pPr>
            <a:lvl3pPr marL="231775" indent="0">
              <a:buNone/>
              <a:defRPr sz="2000">
                <a:gradFill>
                  <a:gsLst>
                    <a:gs pos="100000">
                      <a:schemeClr val="bg2"/>
                    </a:gs>
                    <a:gs pos="6000">
                      <a:schemeClr val="bg2"/>
                    </a:gs>
                  </a:gsLst>
                  <a:lin ang="5400000" scaled="0"/>
                </a:gradFill>
                <a:latin typeface="+mj-lt"/>
              </a:defRPr>
            </a:lvl3pPr>
            <a:lvl4pPr marL="457200" indent="0">
              <a:buNone/>
              <a:defRPr sz="2000">
                <a:gradFill>
                  <a:gsLst>
                    <a:gs pos="100000">
                      <a:schemeClr val="bg2"/>
                    </a:gs>
                    <a:gs pos="6000">
                      <a:schemeClr val="bg2"/>
                    </a:gs>
                  </a:gsLst>
                  <a:lin ang="5400000" scaled="0"/>
                </a:gradFill>
                <a:latin typeface="+mj-lt"/>
              </a:defRPr>
            </a:lvl4pPr>
            <a:lvl5pPr marL="693738" indent="0">
              <a:buNone/>
              <a:defRPr sz="2000">
                <a:gradFill>
                  <a:gsLst>
                    <a:gs pos="100000">
                      <a:schemeClr val="bg2"/>
                    </a:gs>
                    <a:gs pos="6000">
                      <a:schemeClr val="bg2"/>
                    </a:gs>
                  </a:gsLst>
                  <a:lin ang="5400000" scaled="0"/>
                </a:gra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Tree>
    <p:extLst>
      <p:ext uri="{BB962C8B-B14F-4D97-AF65-F5344CB8AC3E}">
        <p14:creationId xmlns:p14="http://schemas.microsoft.com/office/powerpoint/2010/main" val="11666355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11" name="Rectangle 10"/>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1" y="0"/>
            <a:ext cx="6221445" cy="6858000"/>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6" y="1447801"/>
            <a:ext cx="4241090"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pic>
        <p:nvPicPr>
          <p:cNvPr id="8" name="Picture 8">
            <a:extLst>
              <a:ext uri="{FF2B5EF4-FFF2-40B4-BE49-F238E27FC236}">
                <a16:creationId xmlns:a16="http://schemas.microsoft.com/office/drawing/2014/main" id="{1BFD9657-634A-4571-B444-96B81C79C2E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Tree>
    <p:extLst>
      <p:ext uri="{BB962C8B-B14F-4D97-AF65-F5344CB8AC3E}">
        <p14:creationId xmlns:p14="http://schemas.microsoft.com/office/powerpoint/2010/main" val="9824798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rgbClr val="38B6E9"/>
                </a:solidFill>
                <a:latin typeface="+mj-lt"/>
              </a:defRPr>
            </a:lvl1pPr>
            <a:lvl2pPr marL="0" indent="0">
              <a:buNone/>
              <a:defRPr sz="2000">
                <a:gradFill>
                  <a:gsLst>
                    <a:gs pos="100000">
                      <a:schemeClr val="bg2"/>
                    </a:gs>
                    <a:gs pos="6000">
                      <a:schemeClr val="bg2"/>
                    </a:gs>
                  </a:gsLst>
                  <a:lin ang="5400000" scaled="0"/>
                </a:gradFill>
                <a:latin typeface="+mj-lt"/>
              </a:defRPr>
            </a:lvl2pPr>
            <a:lvl3pPr marL="231775" indent="0">
              <a:buNone/>
              <a:defRPr sz="2000">
                <a:gradFill>
                  <a:gsLst>
                    <a:gs pos="100000">
                      <a:schemeClr val="bg2"/>
                    </a:gs>
                    <a:gs pos="6000">
                      <a:schemeClr val="bg2"/>
                    </a:gs>
                  </a:gsLst>
                  <a:lin ang="5400000" scaled="0"/>
                </a:gradFill>
                <a:latin typeface="+mj-lt"/>
              </a:defRPr>
            </a:lvl3pPr>
            <a:lvl4pPr marL="457200" indent="0">
              <a:buNone/>
              <a:defRPr sz="2000">
                <a:gradFill>
                  <a:gsLst>
                    <a:gs pos="100000">
                      <a:schemeClr val="bg2"/>
                    </a:gs>
                    <a:gs pos="6000">
                      <a:schemeClr val="bg2"/>
                    </a:gs>
                  </a:gsLst>
                  <a:lin ang="5400000" scaled="0"/>
                </a:gradFill>
                <a:latin typeface="+mj-lt"/>
              </a:defRPr>
            </a:lvl4pPr>
            <a:lvl5pPr marL="693738" indent="0">
              <a:buNone/>
              <a:defRPr sz="2000">
                <a:gradFill>
                  <a:gsLst>
                    <a:gs pos="100000">
                      <a:schemeClr val="bg2"/>
                    </a:gs>
                    <a:gs pos="6000">
                      <a:schemeClr val="bg2"/>
                    </a:gs>
                  </a:gsLst>
                  <a:lin ang="5400000" scaled="0"/>
                </a:gra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1" y="0"/>
            <a:ext cx="12192000" cy="230909"/>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solidFill>
                <a:srgbClr val="EB2227"/>
              </a:solidFill>
              <a:ea typeface="Segoe UI" pitchFamily="34" charset="0"/>
              <a:cs typeface="Segoe UI" pitchFamily="34" charset="0"/>
            </a:endParaRPr>
          </a:p>
        </p:txBody>
      </p:sp>
      <p:sp>
        <p:nvSpPr>
          <p:cNvPr id="10" name="Title 2"/>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Tree>
    <p:extLst>
      <p:ext uri="{BB962C8B-B14F-4D97-AF65-F5344CB8AC3E}">
        <p14:creationId xmlns:p14="http://schemas.microsoft.com/office/powerpoint/2010/main" val="29635942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5968968" y="0"/>
            <a:ext cx="6223032" cy="6858000"/>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
        <p:nvSpPr>
          <p:cNvPr id="8" name="Text Box 11">
            <a:extLst>
              <a:ext uri="{FF2B5EF4-FFF2-40B4-BE49-F238E27FC236}">
                <a16:creationId xmlns:a16="http://schemas.microsoft.com/office/drawing/2014/main" id="{802B19E2-221E-4E4E-AE02-468F8E801121}"/>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Tree>
    <p:extLst>
      <p:ext uri="{BB962C8B-B14F-4D97-AF65-F5344CB8AC3E}">
        <p14:creationId xmlns:p14="http://schemas.microsoft.com/office/powerpoint/2010/main" val="980727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7" name="Slide Number Placeholder 9"/>
          <p:cNvSpPr txBox="1">
            <a:spLocks/>
          </p:cNvSpPr>
          <p:nvPr userDrawn="1"/>
        </p:nvSpPr>
        <p:spPr>
          <a:xfrm>
            <a:off x="469326" y="6414015"/>
            <a:ext cx="475700" cy="219456"/>
          </a:xfrm>
          <a:prstGeom prst="rect">
            <a:avLst/>
          </a:prstGeom>
        </p:spPr>
        <p:txBody>
          <a:bodyPr lIns="121899" tIns="60949" rIns="121899" bIns="60949" anchor="ctr"/>
          <a:lstStyle>
            <a:defPPr>
              <a:defRPr lang="en-US"/>
            </a:defPPr>
            <a:lvl1pPr marL="0" algn="l" defTabSz="914363" rtl="0" eaLnBrk="1" latinLnBrk="0" hangingPunct="1">
              <a:defRPr sz="12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727B4C2D-45E2-4621-8491-2995EB46A674}" type="slidenum">
              <a:rPr lang="en-US" sz="1200" smtClean="0"/>
              <a:pPr/>
              <a:t>‹#›</a:t>
            </a:fld>
            <a:endParaRPr lang="en-US" sz="1200" dirty="0"/>
          </a:p>
        </p:txBody>
      </p:sp>
    </p:spTree>
    <p:extLst>
      <p:ext uri="{BB962C8B-B14F-4D97-AF65-F5344CB8AC3E}">
        <p14:creationId xmlns:p14="http://schemas.microsoft.com/office/powerpoint/2010/main" val="6508139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FF37C4-EFA6-418F-9961-DFA44AF8C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AFEE8150-A056-42E7-9D3A-28F7DAE98BF1}"/>
              </a:ext>
            </a:extLst>
          </p:cNvPr>
          <p:cNvSpPr txBox="1"/>
          <p:nvPr userDrawn="1"/>
        </p:nvSpPr>
        <p:spPr>
          <a:xfrm>
            <a:off x="4752975" y="6305550"/>
            <a:ext cx="2686050" cy="184666"/>
          </a:xfrm>
          <a:prstGeom prst="rect">
            <a:avLst/>
          </a:prstGeom>
          <a:noFill/>
        </p:spPr>
        <p:txBody>
          <a:bodyPr wrap="square" lIns="0" tIns="0" rIns="0" bIns="0" rtlCol="0">
            <a:spAutoFit/>
          </a:bodyPr>
          <a:lstStyle/>
          <a:p>
            <a:pPr algn="ctr"/>
            <a:r>
              <a:rPr lang="en-GB" sz="1200" spc="-70" dirty="0">
                <a:gradFill>
                  <a:gsLst>
                    <a:gs pos="2917">
                      <a:schemeClr val="bg2"/>
                    </a:gs>
                    <a:gs pos="95000">
                      <a:schemeClr val="bg2"/>
                    </a:gs>
                  </a:gsLst>
                  <a:lin ang="5400000" scaled="0"/>
                </a:gradFill>
              </a:rPr>
              <a:t>© Hertfordshire Music Service 2021</a:t>
            </a:r>
          </a:p>
        </p:txBody>
      </p:sp>
    </p:spTree>
    <p:extLst>
      <p:ext uri="{BB962C8B-B14F-4D97-AF65-F5344CB8AC3E}">
        <p14:creationId xmlns:p14="http://schemas.microsoft.com/office/powerpoint/2010/main" val="16488251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D527-022B-4577-91BD-823DD36C7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683034-E7ED-4F99-B4B5-DE5865D567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65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84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8780-0C09-446A-8AAA-C57A04A43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41C0E9-BEC6-4E2F-9B7A-D7F2199B1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19894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atin typeface="+mj-lt"/>
              </a:defRPr>
            </a:lvl2pPr>
            <a:lvl3pPr marL="685800" indent="-165100">
              <a:tabLst/>
              <a:defRPr sz="2000">
                <a:latin typeface="+mj-lt"/>
              </a:defRPr>
            </a:lvl3pPr>
            <a:lvl4pPr marL="863600" indent="-177800">
              <a:defRPr>
                <a:latin typeface="+mj-lt"/>
              </a:defRPr>
            </a:lvl4pPr>
            <a:lvl5pPr marL="1028700" indent="-165100">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j-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j-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j-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10" name="Rectangle 9"/>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787473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rgbClr val="38B6E9"/>
                </a:solidFill>
                <a:latin typeface="+mj-lt"/>
              </a:defRPr>
            </a:lvl1pPr>
            <a:lvl2pPr marL="0" indent="0">
              <a:buNone/>
              <a:defRPr sz="2000">
                <a:latin typeface="+mj-lt"/>
              </a:defRPr>
            </a:lvl2pPr>
            <a:lvl3pPr marL="233363" indent="0">
              <a:buNone/>
              <a:defRPr sz="2000">
                <a:latin typeface="+mj-lt"/>
              </a:defRPr>
            </a:lvl3pPr>
            <a:lvl4pPr marL="457200" indent="0">
              <a:buNone/>
              <a:defRPr sz="2000">
                <a:latin typeface="+mj-lt"/>
              </a:defRPr>
            </a:lvl4pPr>
            <a:lvl5pPr marL="693738" indent="0">
              <a:buNone/>
              <a:defRPr sz="2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rgbClr val="38B6E9"/>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11" name="Rectangle 10"/>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149343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solidFill>
                  <a:srgbClr val="EB2227"/>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sp>
        <p:nvSpPr>
          <p:cNvPr id="11" name="Rectangle 10"/>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776996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solidFill>
                  <a:srgbClr val="38B6E9"/>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
        <p:nvSpPr>
          <p:cNvPr id="8" name="Rectangle 7"/>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767176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7" y="1"/>
            <a:ext cx="12201527" cy="3222171"/>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05760"/>
            <a:ext cx="9736287"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520834" y="3687162"/>
            <a:ext cx="9452240"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cxnSp>
        <p:nvCxnSpPr>
          <p:cNvPr id="8" name="Straight Connector 7"/>
          <p:cNvCxnSpPr/>
          <p:nvPr userDrawn="1"/>
        </p:nvCxnSpPr>
        <p:spPr>
          <a:xfrm>
            <a:off x="-18075" y="3196533"/>
            <a:ext cx="12211055" cy="0"/>
          </a:xfrm>
          <a:prstGeom prst="line">
            <a:avLst/>
          </a:prstGeom>
          <a:ln w="76200">
            <a:solidFill>
              <a:srgbClr val="FFD1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8">
            <a:extLst>
              <a:ext uri="{FF2B5EF4-FFF2-40B4-BE49-F238E27FC236}">
                <a16:creationId xmlns:a16="http://schemas.microsoft.com/office/drawing/2014/main" id="{E523799A-6E6A-4C9C-B688-9ABED382CE0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
        <p:nvSpPr>
          <p:cNvPr id="9" name="Text Box 11">
            <a:extLst>
              <a:ext uri="{FF2B5EF4-FFF2-40B4-BE49-F238E27FC236}">
                <a16:creationId xmlns:a16="http://schemas.microsoft.com/office/drawing/2014/main" id="{B2174823-AE2B-448F-93F9-BA287982C54C}"/>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
        <p:nvSpPr>
          <p:cNvPr id="11" name="Freeform: Shape 10">
            <a:extLst>
              <a:ext uri="{FF2B5EF4-FFF2-40B4-BE49-F238E27FC236}">
                <a16:creationId xmlns:a16="http://schemas.microsoft.com/office/drawing/2014/main" id="{83C08022-0D99-41A7-9ED1-627FBFCF0A9E}"/>
              </a:ext>
            </a:extLst>
          </p:cNvPr>
          <p:cNvSpPr>
            <a:spLocks noChangeAspect="1"/>
          </p:cNvSpPr>
          <p:nvPr userDrawn="1"/>
        </p:nvSpPr>
        <p:spPr bwMode="auto">
          <a:xfrm>
            <a:off x="-2" y="5499100"/>
            <a:ext cx="12192001" cy="262467"/>
          </a:xfrm>
          <a:custGeom>
            <a:avLst/>
            <a:gdLst>
              <a:gd name="connsiteX0" fmla="*/ 0 w 9144000"/>
              <a:gd name="connsiteY0" fmla="*/ 166511 h 185561"/>
              <a:gd name="connsiteX1" fmla="*/ 501650 w 9144000"/>
              <a:gd name="connsiteY1" fmla="*/ 128411 h 185561"/>
              <a:gd name="connsiteX2" fmla="*/ 1371600 w 9144000"/>
              <a:gd name="connsiteY2" fmla="*/ 83961 h 185561"/>
              <a:gd name="connsiteX3" fmla="*/ 2133600 w 9144000"/>
              <a:gd name="connsiteY3" fmla="*/ 45861 h 185561"/>
              <a:gd name="connsiteX4" fmla="*/ 2597150 w 9144000"/>
              <a:gd name="connsiteY4" fmla="*/ 33161 h 185561"/>
              <a:gd name="connsiteX5" fmla="*/ 3219450 w 9144000"/>
              <a:gd name="connsiteY5" fmla="*/ 20461 h 185561"/>
              <a:gd name="connsiteX6" fmla="*/ 4121150 w 9144000"/>
              <a:gd name="connsiteY6" fmla="*/ 1411 h 185561"/>
              <a:gd name="connsiteX7" fmla="*/ 4711700 w 9144000"/>
              <a:gd name="connsiteY7" fmla="*/ 1411 h 185561"/>
              <a:gd name="connsiteX8" fmla="*/ 5410200 w 9144000"/>
              <a:gd name="connsiteY8" fmla="*/ 7761 h 185561"/>
              <a:gd name="connsiteX9" fmla="*/ 6057900 w 9144000"/>
              <a:gd name="connsiteY9" fmla="*/ 7761 h 185561"/>
              <a:gd name="connsiteX10" fmla="*/ 6692900 w 9144000"/>
              <a:gd name="connsiteY10" fmla="*/ 14111 h 185561"/>
              <a:gd name="connsiteX11" fmla="*/ 7340600 w 9144000"/>
              <a:gd name="connsiteY11" fmla="*/ 58561 h 185561"/>
              <a:gd name="connsiteX12" fmla="*/ 7912100 w 9144000"/>
              <a:gd name="connsiteY12" fmla="*/ 90311 h 185561"/>
              <a:gd name="connsiteX13" fmla="*/ 8356600 w 9144000"/>
              <a:gd name="connsiteY13" fmla="*/ 122061 h 185561"/>
              <a:gd name="connsiteX14" fmla="*/ 8712200 w 9144000"/>
              <a:gd name="connsiteY14" fmla="*/ 147461 h 185561"/>
              <a:gd name="connsiteX15" fmla="*/ 9144000 w 9144000"/>
              <a:gd name="connsiteY15" fmla="*/ 185561 h 185561"/>
              <a:gd name="connsiteX16" fmla="*/ 9144000 w 9144000"/>
              <a:gd name="connsiteY16" fmla="*/ 185561 h 185561"/>
              <a:gd name="connsiteX17" fmla="*/ 9144000 w 9144000"/>
              <a:gd name="connsiteY17" fmla="*/ 185561 h 185561"/>
              <a:gd name="connsiteX0" fmla="*/ 0 w 9144000"/>
              <a:gd name="connsiteY0" fmla="*/ 184150 h 203200"/>
              <a:gd name="connsiteX1" fmla="*/ 501650 w 9144000"/>
              <a:gd name="connsiteY1" fmla="*/ 146050 h 203200"/>
              <a:gd name="connsiteX2" fmla="*/ 1371600 w 9144000"/>
              <a:gd name="connsiteY2" fmla="*/ 101600 h 203200"/>
              <a:gd name="connsiteX3" fmla="*/ 2133600 w 9144000"/>
              <a:gd name="connsiteY3" fmla="*/ 63500 h 203200"/>
              <a:gd name="connsiteX4" fmla="*/ 2597150 w 9144000"/>
              <a:gd name="connsiteY4" fmla="*/ 50800 h 203200"/>
              <a:gd name="connsiteX5" fmla="*/ 3219450 w 9144000"/>
              <a:gd name="connsiteY5" fmla="*/ 38100 h 203200"/>
              <a:gd name="connsiteX6" fmla="*/ 4121150 w 9144000"/>
              <a:gd name="connsiteY6" fmla="*/ 19050 h 203200"/>
              <a:gd name="connsiteX7" fmla="*/ 4711700 w 9144000"/>
              <a:gd name="connsiteY7" fmla="*/ 19050 h 203200"/>
              <a:gd name="connsiteX8" fmla="*/ 5416550 w 9144000"/>
              <a:gd name="connsiteY8" fmla="*/ 0 h 203200"/>
              <a:gd name="connsiteX9" fmla="*/ 6057900 w 9144000"/>
              <a:gd name="connsiteY9" fmla="*/ 25400 h 203200"/>
              <a:gd name="connsiteX10" fmla="*/ 6692900 w 9144000"/>
              <a:gd name="connsiteY10" fmla="*/ 31750 h 203200"/>
              <a:gd name="connsiteX11" fmla="*/ 7340600 w 9144000"/>
              <a:gd name="connsiteY11" fmla="*/ 76200 h 203200"/>
              <a:gd name="connsiteX12" fmla="*/ 7912100 w 9144000"/>
              <a:gd name="connsiteY12" fmla="*/ 107950 h 203200"/>
              <a:gd name="connsiteX13" fmla="*/ 8356600 w 9144000"/>
              <a:gd name="connsiteY13" fmla="*/ 139700 h 203200"/>
              <a:gd name="connsiteX14" fmla="*/ 8712200 w 9144000"/>
              <a:gd name="connsiteY14" fmla="*/ 165100 h 203200"/>
              <a:gd name="connsiteX15" fmla="*/ 9144000 w 9144000"/>
              <a:gd name="connsiteY15" fmla="*/ 203200 h 203200"/>
              <a:gd name="connsiteX16" fmla="*/ 9144000 w 9144000"/>
              <a:gd name="connsiteY16" fmla="*/ 203200 h 203200"/>
              <a:gd name="connsiteX17" fmla="*/ 9144000 w 9144000"/>
              <a:gd name="connsiteY17" fmla="*/ 203200 h 203200"/>
              <a:gd name="connsiteX0" fmla="*/ 0 w 9144000"/>
              <a:gd name="connsiteY0" fmla="*/ 184405 h 203455"/>
              <a:gd name="connsiteX1" fmla="*/ 501650 w 9144000"/>
              <a:gd name="connsiteY1" fmla="*/ 146305 h 203455"/>
              <a:gd name="connsiteX2" fmla="*/ 1371600 w 9144000"/>
              <a:gd name="connsiteY2" fmla="*/ 101855 h 203455"/>
              <a:gd name="connsiteX3" fmla="*/ 2133600 w 9144000"/>
              <a:gd name="connsiteY3" fmla="*/ 63755 h 203455"/>
              <a:gd name="connsiteX4" fmla="*/ 2597150 w 9144000"/>
              <a:gd name="connsiteY4" fmla="*/ 51055 h 203455"/>
              <a:gd name="connsiteX5" fmla="*/ 3219450 w 9144000"/>
              <a:gd name="connsiteY5" fmla="*/ 38355 h 203455"/>
              <a:gd name="connsiteX6" fmla="*/ 4121150 w 9144000"/>
              <a:gd name="connsiteY6" fmla="*/ 19305 h 203455"/>
              <a:gd name="connsiteX7" fmla="*/ 4718050 w 9144000"/>
              <a:gd name="connsiteY7" fmla="*/ 12955 h 203455"/>
              <a:gd name="connsiteX8" fmla="*/ 5416550 w 9144000"/>
              <a:gd name="connsiteY8" fmla="*/ 255 h 203455"/>
              <a:gd name="connsiteX9" fmla="*/ 6057900 w 9144000"/>
              <a:gd name="connsiteY9" fmla="*/ 25655 h 203455"/>
              <a:gd name="connsiteX10" fmla="*/ 6692900 w 9144000"/>
              <a:gd name="connsiteY10" fmla="*/ 32005 h 203455"/>
              <a:gd name="connsiteX11" fmla="*/ 7340600 w 9144000"/>
              <a:gd name="connsiteY11" fmla="*/ 76455 h 203455"/>
              <a:gd name="connsiteX12" fmla="*/ 7912100 w 9144000"/>
              <a:gd name="connsiteY12" fmla="*/ 108205 h 203455"/>
              <a:gd name="connsiteX13" fmla="*/ 8356600 w 9144000"/>
              <a:gd name="connsiteY13" fmla="*/ 139955 h 203455"/>
              <a:gd name="connsiteX14" fmla="*/ 8712200 w 9144000"/>
              <a:gd name="connsiteY14" fmla="*/ 165355 h 203455"/>
              <a:gd name="connsiteX15" fmla="*/ 9144000 w 9144000"/>
              <a:gd name="connsiteY15" fmla="*/ 203455 h 203455"/>
              <a:gd name="connsiteX16" fmla="*/ 9144000 w 9144000"/>
              <a:gd name="connsiteY16" fmla="*/ 203455 h 203455"/>
              <a:gd name="connsiteX17" fmla="*/ 9144000 w 9144000"/>
              <a:gd name="connsiteY17" fmla="*/ 203455 h 203455"/>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905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270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196850">
                <a:moveTo>
                  <a:pt x="0" y="177800"/>
                </a:moveTo>
                <a:cubicBezTo>
                  <a:pt x="136525" y="165629"/>
                  <a:pt x="501650" y="139700"/>
                  <a:pt x="501650" y="139700"/>
                </a:cubicBezTo>
                <a:lnTo>
                  <a:pt x="1371600" y="95250"/>
                </a:lnTo>
                <a:lnTo>
                  <a:pt x="2133600" y="57150"/>
                </a:lnTo>
                <a:cubicBezTo>
                  <a:pt x="2337858" y="48683"/>
                  <a:pt x="2597150" y="44450"/>
                  <a:pt x="2597150" y="44450"/>
                </a:cubicBezTo>
                <a:lnTo>
                  <a:pt x="3219450" y="31750"/>
                </a:lnTo>
                <a:lnTo>
                  <a:pt x="4121150" y="12700"/>
                </a:lnTo>
                <a:lnTo>
                  <a:pt x="4718050" y="6350"/>
                </a:lnTo>
                <a:lnTo>
                  <a:pt x="5416550" y="0"/>
                </a:lnTo>
                <a:cubicBezTo>
                  <a:pt x="5639858" y="1058"/>
                  <a:pt x="5845175" y="8467"/>
                  <a:pt x="6057900" y="12700"/>
                </a:cubicBezTo>
                <a:cubicBezTo>
                  <a:pt x="6269567" y="16933"/>
                  <a:pt x="6479117" y="15875"/>
                  <a:pt x="6692900" y="25400"/>
                </a:cubicBezTo>
                <a:cubicBezTo>
                  <a:pt x="6906683" y="34925"/>
                  <a:pt x="7340600" y="69850"/>
                  <a:pt x="7340600" y="69850"/>
                </a:cubicBezTo>
                <a:lnTo>
                  <a:pt x="7912100" y="101600"/>
                </a:lnTo>
                <a:lnTo>
                  <a:pt x="8356600" y="133350"/>
                </a:lnTo>
                <a:lnTo>
                  <a:pt x="8712200" y="158750"/>
                </a:lnTo>
                <a:lnTo>
                  <a:pt x="9144000" y="196850"/>
                </a:lnTo>
                <a:lnTo>
                  <a:pt x="9144000" y="196850"/>
                </a:lnTo>
                <a:lnTo>
                  <a:pt x="9144000" y="196850"/>
                </a:lnTo>
              </a:path>
            </a:pathLst>
          </a:custGeom>
          <a:noFill/>
          <a:ln w="28575" cap="flat" cmpd="sng" algn="ctr">
            <a:solidFill>
              <a:srgbClr val="959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38281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0" y="1"/>
            <a:ext cx="12201527" cy="685799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79503" y="2315651"/>
            <a:ext cx="11023465" cy="1661993"/>
          </a:xfrm>
          <a:prstGeom prst="rect">
            <a:avLst/>
          </a:prstGeom>
        </p:spPr>
        <p:txBody>
          <a:bodyPr>
            <a:noAutofit/>
          </a:bodyPr>
          <a:lstStyle>
            <a:lvl1pPr marL="0" indent="0" algn="ctr">
              <a:buNone/>
              <a:defRPr sz="4000" b="1"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Tree>
    <p:extLst>
      <p:ext uri="{BB962C8B-B14F-4D97-AF65-F5344CB8AC3E}">
        <p14:creationId xmlns:p14="http://schemas.microsoft.com/office/powerpoint/2010/main" val="33370278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lor Block Header on Left &amp; Text on Right ">
    <p:bg>
      <p:bgPr>
        <a:solidFill>
          <a:srgbClr val="AB1738"/>
        </a:solidFill>
        <a:effectLst/>
      </p:bgPr>
    </p:bg>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7" y="1"/>
            <a:ext cx="12201527" cy="6857999"/>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79503" y="2315651"/>
            <a:ext cx="11023465" cy="1661993"/>
          </a:xfrm>
          <a:prstGeom prst="rect">
            <a:avLst/>
          </a:prstGeom>
        </p:spPr>
        <p:txBody>
          <a:bodyPr>
            <a:noAutofit/>
          </a:bodyPr>
          <a:lstStyle>
            <a:lvl1pPr marL="0" indent="0" algn="ctr">
              <a:buNone/>
              <a:defRPr sz="4000" b="1"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Tree>
    <p:extLst>
      <p:ext uri="{BB962C8B-B14F-4D97-AF65-F5344CB8AC3E}">
        <p14:creationId xmlns:p14="http://schemas.microsoft.com/office/powerpoint/2010/main" val="11500142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0" y="-51333"/>
            <a:ext cx="12201527" cy="3222171"/>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05760"/>
            <a:ext cx="9736287"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520834" y="3687162"/>
            <a:ext cx="9452240"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cxnSp>
        <p:nvCxnSpPr>
          <p:cNvPr id="8" name="Straight Connector 7"/>
          <p:cNvCxnSpPr/>
          <p:nvPr userDrawn="1"/>
        </p:nvCxnSpPr>
        <p:spPr>
          <a:xfrm>
            <a:off x="-18075" y="3196533"/>
            <a:ext cx="12211055" cy="0"/>
          </a:xfrm>
          <a:prstGeom prst="line">
            <a:avLst/>
          </a:prstGeom>
          <a:ln w="76200">
            <a:solidFill>
              <a:srgbClr val="FFD1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7505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620491"/>
            <a:ext cx="11151917"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520836" y="1709061"/>
            <a:ext cx="11155093"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8">
            <a:extLst>
              <a:ext uri="{FF2B5EF4-FFF2-40B4-BE49-F238E27FC236}">
                <a16:creationId xmlns:a16="http://schemas.microsoft.com/office/drawing/2014/main" id="{56F39E9B-E8B7-41CE-9BFB-51305EBCBF4C}"/>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
        <p:nvSpPr>
          <p:cNvPr id="9" name="Text Box 11">
            <a:extLst>
              <a:ext uri="{FF2B5EF4-FFF2-40B4-BE49-F238E27FC236}">
                <a16:creationId xmlns:a16="http://schemas.microsoft.com/office/drawing/2014/main" id="{5E695AA3-26FE-4589-BCC6-541B3F30E8B7}"/>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
        <p:nvSpPr>
          <p:cNvPr id="10" name="Freeform: Shape 9">
            <a:extLst>
              <a:ext uri="{FF2B5EF4-FFF2-40B4-BE49-F238E27FC236}">
                <a16:creationId xmlns:a16="http://schemas.microsoft.com/office/drawing/2014/main" id="{5E390C9A-8B7B-48C7-ABD2-3C145309B760}"/>
              </a:ext>
            </a:extLst>
          </p:cNvPr>
          <p:cNvSpPr>
            <a:spLocks noChangeAspect="1"/>
          </p:cNvSpPr>
          <p:nvPr userDrawn="1"/>
        </p:nvSpPr>
        <p:spPr bwMode="auto">
          <a:xfrm>
            <a:off x="-2" y="5499100"/>
            <a:ext cx="12192001" cy="262467"/>
          </a:xfrm>
          <a:custGeom>
            <a:avLst/>
            <a:gdLst>
              <a:gd name="connsiteX0" fmla="*/ 0 w 9144000"/>
              <a:gd name="connsiteY0" fmla="*/ 166511 h 185561"/>
              <a:gd name="connsiteX1" fmla="*/ 501650 w 9144000"/>
              <a:gd name="connsiteY1" fmla="*/ 128411 h 185561"/>
              <a:gd name="connsiteX2" fmla="*/ 1371600 w 9144000"/>
              <a:gd name="connsiteY2" fmla="*/ 83961 h 185561"/>
              <a:gd name="connsiteX3" fmla="*/ 2133600 w 9144000"/>
              <a:gd name="connsiteY3" fmla="*/ 45861 h 185561"/>
              <a:gd name="connsiteX4" fmla="*/ 2597150 w 9144000"/>
              <a:gd name="connsiteY4" fmla="*/ 33161 h 185561"/>
              <a:gd name="connsiteX5" fmla="*/ 3219450 w 9144000"/>
              <a:gd name="connsiteY5" fmla="*/ 20461 h 185561"/>
              <a:gd name="connsiteX6" fmla="*/ 4121150 w 9144000"/>
              <a:gd name="connsiteY6" fmla="*/ 1411 h 185561"/>
              <a:gd name="connsiteX7" fmla="*/ 4711700 w 9144000"/>
              <a:gd name="connsiteY7" fmla="*/ 1411 h 185561"/>
              <a:gd name="connsiteX8" fmla="*/ 5410200 w 9144000"/>
              <a:gd name="connsiteY8" fmla="*/ 7761 h 185561"/>
              <a:gd name="connsiteX9" fmla="*/ 6057900 w 9144000"/>
              <a:gd name="connsiteY9" fmla="*/ 7761 h 185561"/>
              <a:gd name="connsiteX10" fmla="*/ 6692900 w 9144000"/>
              <a:gd name="connsiteY10" fmla="*/ 14111 h 185561"/>
              <a:gd name="connsiteX11" fmla="*/ 7340600 w 9144000"/>
              <a:gd name="connsiteY11" fmla="*/ 58561 h 185561"/>
              <a:gd name="connsiteX12" fmla="*/ 7912100 w 9144000"/>
              <a:gd name="connsiteY12" fmla="*/ 90311 h 185561"/>
              <a:gd name="connsiteX13" fmla="*/ 8356600 w 9144000"/>
              <a:gd name="connsiteY13" fmla="*/ 122061 h 185561"/>
              <a:gd name="connsiteX14" fmla="*/ 8712200 w 9144000"/>
              <a:gd name="connsiteY14" fmla="*/ 147461 h 185561"/>
              <a:gd name="connsiteX15" fmla="*/ 9144000 w 9144000"/>
              <a:gd name="connsiteY15" fmla="*/ 185561 h 185561"/>
              <a:gd name="connsiteX16" fmla="*/ 9144000 w 9144000"/>
              <a:gd name="connsiteY16" fmla="*/ 185561 h 185561"/>
              <a:gd name="connsiteX17" fmla="*/ 9144000 w 9144000"/>
              <a:gd name="connsiteY17" fmla="*/ 185561 h 185561"/>
              <a:gd name="connsiteX0" fmla="*/ 0 w 9144000"/>
              <a:gd name="connsiteY0" fmla="*/ 184150 h 203200"/>
              <a:gd name="connsiteX1" fmla="*/ 501650 w 9144000"/>
              <a:gd name="connsiteY1" fmla="*/ 146050 h 203200"/>
              <a:gd name="connsiteX2" fmla="*/ 1371600 w 9144000"/>
              <a:gd name="connsiteY2" fmla="*/ 101600 h 203200"/>
              <a:gd name="connsiteX3" fmla="*/ 2133600 w 9144000"/>
              <a:gd name="connsiteY3" fmla="*/ 63500 h 203200"/>
              <a:gd name="connsiteX4" fmla="*/ 2597150 w 9144000"/>
              <a:gd name="connsiteY4" fmla="*/ 50800 h 203200"/>
              <a:gd name="connsiteX5" fmla="*/ 3219450 w 9144000"/>
              <a:gd name="connsiteY5" fmla="*/ 38100 h 203200"/>
              <a:gd name="connsiteX6" fmla="*/ 4121150 w 9144000"/>
              <a:gd name="connsiteY6" fmla="*/ 19050 h 203200"/>
              <a:gd name="connsiteX7" fmla="*/ 4711700 w 9144000"/>
              <a:gd name="connsiteY7" fmla="*/ 19050 h 203200"/>
              <a:gd name="connsiteX8" fmla="*/ 5416550 w 9144000"/>
              <a:gd name="connsiteY8" fmla="*/ 0 h 203200"/>
              <a:gd name="connsiteX9" fmla="*/ 6057900 w 9144000"/>
              <a:gd name="connsiteY9" fmla="*/ 25400 h 203200"/>
              <a:gd name="connsiteX10" fmla="*/ 6692900 w 9144000"/>
              <a:gd name="connsiteY10" fmla="*/ 31750 h 203200"/>
              <a:gd name="connsiteX11" fmla="*/ 7340600 w 9144000"/>
              <a:gd name="connsiteY11" fmla="*/ 76200 h 203200"/>
              <a:gd name="connsiteX12" fmla="*/ 7912100 w 9144000"/>
              <a:gd name="connsiteY12" fmla="*/ 107950 h 203200"/>
              <a:gd name="connsiteX13" fmla="*/ 8356600 w 9144000"/>
              <a:gd name="connsiteY13" fmla="*/ 139700 h 203200"/>
              <a:gd name="connsiteX14" fmla="*/ 8712200 w 9144000"/>
              <a:gd name="connsiteY14" fmla="*/ 165100 h 203200"/>
              <a:gd name="connsiteX15" fmla="*/ 9144000 w 9144000"/>
              <a:gd name="connsiteY15" fmla="*/ 203200 h 203200"/>
              <a:gd name="connsiteX16" fmla="*/ 9144000 w 9144000"/>
              <a:gd name="connsiteY16" fmla="*/ 203200 h 203200"/>
              <a:gd name="connsiteX17" fmla="*/ 9144000 w 9144000"/>
              <a:gd name="connsiteY17" fmla="*/ 203200 h 203200"/>
              <a:gd name="connsiteX0" fmla="*/ 0 w 9144000"/>
              <a:gd name="connsiteY0" fmla="*/ 184405 h 203455"/>
              <a:gd name="connsiteX1" fmla="*/ 501650 w 9144000"/>
              <a:gd name="connsiteY1" fmla="*/ 146305 h 203455"/>
              <a:gd name="connsiteX2" fmla="*/ 1371600 w 9144000"/>
              <a:gd name="connsiteY2" fmla="*/ 101855 h 203455"/>
              <a:gd name="connsiteX3" fmla="*/ 2133600 w 9144000"/>
              <a:gd name="connsiteY3" fmla="*/ 63755 h 203455"/>
              <a:gd name="connsiteX4" fmla="*/ 2597150 w 9144000"/>
              <a:gd name="connsiteY4" fmla="*/ 51055 h 203455"/>
              <a:gd name="connsiteX5" fmla="*/ 3219450 w 9144000"/>
              <a:gd name="connsiteY5" fmla="*/ 38355 h 203455"/>
              <a:gd name="connsiteX6" fmla="*/ 4121150 w 9144000"/>
              <a:gd name="connsiteY6" fmla="*/ 19305 h 203455"/>
              <a:gd name="connsiteX7" fmla="*/ 4718050 w 9144000"/>
              <a:gd name="connsiteY7" fmla="*/ 12955 h 203455"/>
              <a:gd name="connsiteX8" fmla="*/ 5416550 w 9144000"/>
              <a:gd name="connsiteY8" fmla="*/ 255 h 203455"/>
              <a:gd name="connsiteX9" fmla="*/ 6057900 w 9144000"/>
              <a:gd name="connsiteY9" fmla="*/ 25655 h 203455"/>
              <a:gd name="connsiteX10" fmla="*/ 6692900 w 9144000"/>
              <a:gd name="connsiteY10" fmla="*/ 32005 h 203455"/>
              <a:gd name="connsiteX11" fmla="*/ 7340600 w 9144000"/>
              <a:gd name="connsiteY11" fmla="*/ 76455 h 203455"/>
              <a:gd name="connsiteX12" fmla="*/ 7912100 w 9144000"/>
              <a:gd name="connsiteY12" fmla="*/ 108205 h 203455"/>
              <a:gd name="connsiteX13" fmla="*/ 8356600 w 9144000"/>
              <a:gd name="connsiteY13" fmla="*/ 139955 h 203455"/>
              <a:gd name="connsiteX14" fmla="*/ 8712200 w 9144000"/>
              <a:gd name="connsiteY14" fmla="*/ 165355 h 203455"/>
              <a:gd name="connsiteX15" fmla="*/ 9144000 w 9144000"/>
              <a:gd name="connsiteY15" fmla="*/ 203455 h 203455"/>
              <a:gd name="connsiteX16" fmla="*/ 9144000 w 9144000"/>
              <a:gd name="connsiteY16" fmla="*/ 203455 h 203455"/>
              <a:gd name="connsiteX17" fmla="*/ 9144000 w 9144000"/>
              <a:gd name="connsiteY17" fmla="*/ 203455 h 203455"/>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905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270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196850">
                <a:moveTo>
                  <a:pt x="0" y="177800"/>
                </a:moveTo>
                <a:cubicBezTo>
                  <a:pt x="136525" y="165629"/>
                  <a:pt x="501650" y="139700"/>
                  <a:pt x="501650" y="139700"/>
                </a:cubicBezTo>
                <a:lnTo>
                  <a:pt x="1371600" y="95250"/>
                </a:lnTo>
                <a:lnTo>
                  <a:pt x="2133600" y="57150"/>
                </a:lnTo>
                <a:cubicBezTo>
                  <a:pt x="2337858" y="48683"/>
                  <a:pt x="2597150" y="44450"/>
                  <a:pt x="2597150" y="44450"/>
                </a:cubicBezTo>
                <a:lnTo>
                  <a:pt x="3219450" y="31750"/>
                </a:lnTo>
                <a:lnTo>
                  <a:pt x="4121150" y="12700"/>
                </a:lnTo>
                <a:lnTo>
                  <a:pt x="4718050" y="6350"/>
                </a:lnTo>
                <a:lnTo>
                  <a:pt x="5416550" y="0"/>
                </a:lnTo>
                <a:cubicBezTo>
                  <a:pt x="5639858" y="1058"/>
                  <a:pt x="5845175" y="8467"/>
                  <a:pt x="6057900" y="12700"/>
                </a:cubicBezTo>
                <a:cubicBezTo>
                  <a:pt x="6269567" y="16933"/>
                  <a:pt x="6479117" y="15875"/>
                  <a:pt x="6692900" y="25400"/>
                </a:cubicBezTo>
                <a:cubicBezTo>
                  <a:pt x="6906683" y="34925"/>
                  <a:pt x="7340600" y="69850"/>
                  <a:pt x="7340600" y="69850"/>
                </a:cubicBezTo>
                <a:lnTo>
                  <a:pt x="7912100" y="101600"/>
                </a:lnTo>
                <a:lnTo>
                  <a:pt x="8356600" y="133350"/>
                </a:lnTo>
                <a:lnTo>
                  <a:pt x="8712200" y="158750"/>
                </a:lnTo>
                <a:lnTo>
                  <a:pt x="9144000" y="196850"/>
                </a:lnTo>
                <a:lnTo>
                  <a:pt x="9144000" y="196850"/>
                </a:lnTo>
                <a:lnTo>
                  <a:pt x="9144000" y="196850"/>
                </a:lnTo>
              </a:path>
            </a:pathLst>
          </a:custGeom>
          <a:noFill/>
          <a:ln w="28575" cap="flat" cmpd="sng" algn="ctr">
            <a:solidFill>
              <a:srgbClr val="959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11" name="TextBox 10">
            <a:extLst>
              <a:ext uri="{FF2B5EF4-FFF2-40B4-BE49-F238E27FC236}">
                <a16:creationId xmlns:a16="http://schemas.microsoft.com/office/drawing/2014/main" id="{FC66D0A6-D2C2-4A1A-8BD7-4B82913A2F50}"/>
              </a:ext>
            </a:extLst>
          </p:cNvPr>
          <p:cNvSpPr txBox="1"/>
          <p:nvPr userDrawn="1"/>
        </p:nvSpPr>
        <p:spPr>
          <a:xfrm>
            <a:off x="4752975" y="6305550"/>
            <a:ext cx="2686050" cy="184666"/>
          </a:xfrm>
          <a:prstGeom prst="rect">
            <a:avLst/>
          </a:prstGeom>
          <a:noFill/>
        </p:spPr>
        <p:txBody>
          <a:bodyPr wrap="square" lIns="0" tIns="0" rIns="0" bIns="0" rtlCol="0">
            <a:spAutoFit/>
          </a:bodyPr>
          <a:lstStyle/>
          <a:p>
            <a:pPr algn="ctr"/>
            <a:r>
              <a:rPr lang="en-GB" sz="1200" spc="-70" dirty="0">
                <a:gradFill>
                  <a:gsLst>
                    <a:gs pos="2917">
                      <a:schemeClr val="bg2"/>
                    </a:gs>
                    <a:gs pos="95000">
                      <a:schemeClr val="bg2"/>
                    </a:gs>
                  </a:gsLst>
                  <a:lin ang="5400000" scaled="0"/>
                </a:gradFill>
              </a:rPr>
              <a:t>© Hertfordshire Music Service 2021</a:t>
            </a:r>
          </a:p>
        </p:txBody>
      </p:sp>
    </p:spTree>
    <p:extLst>
      <p:ext uri="{BB962C8B-B14F-4D97-AF65-F5344CB8AC3E}">
        <p14:creationId xmlns:p14="http://schemas.microsoft.com/office/powerpoint/2010/main" val="1494149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hf sldNum="0" hdr="0" ftr="0" dt="0"/>
  <p:txStyles>
    <p:titleStyle>
      <a:lvl1pPr algn="l" defTabSz="914363" rtl="0" eaLnBrk="1" latinLnBrk="0" hangingPunct="1">
        <a:lnSpc>
          <a:spcPct val="90000"/>
        </a:lnSpc>
        <a:spcBef>
          <a:spcPct val="0"/>
        </a:spcBef>
        <a:buNone/>
        <a:defRPr lang="en-US" sz="5000" b="0" kern="1200" cap="none" spc="-150" baseline="0" dirty="0" smtClean="0">
          <a:ln w="3175">
            <a:noFill/>
          </a:ln>
          <a:solidFill>
            <a:srgbClr val="EB2227"/>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soundcloud.com/player/?url=https%3A//api.soundcloud.com/playlists/796815180%3Fsecret_token%3Ds-EbxaI&amp;color=%23ff5500&amp;auto_play=false&amp;hide_related=false&amp;show_comments=false&amp;show_user=false&amp;show_reposts=false&amp;show_teaser=false"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15.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3" Type="http://schemas.openxmlformats.org/officeDocument/2006/relationships/slide" Target="slide28.xml"/><Relationship Id="rId7" Type="http://schemas.openxmlformats.org/officeDocument/2006/relationships/slide" Target="slide32.xml"/><Relationship Id="rId12" Type="http://schemas.openxmlformats.org/officeDocument/2006/relationships/slide" Target="slide38.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slide" Target="slide30.xml"/><Relationship Id="rId10" Type="http://schemas.openxmlformats.org/officeDocument/2006/relationships/slide" Target="slide35.xml"/><Relationship Id="rId4" Type="http://schemas.openxmlformats.org/officeDocument/2006/relationships/slide" Target="slide29.xml"/><Relationship Id="rId9" Type="http://schemas.openxmlformats.org/officeDocument/2006/relationships/slide" Target="slide3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D7D8D-0A19-46F8-A088-E108BCDF4DF5}"/>
              </a:ext>
            </a:extLst>
          </p:cNvPr>
          <p:cNvSpPr>
            <a:spLocks noGrp="1"/>
          </p:cNvSpPr>
          <p:nvPr>
            <p:ph type="ctrTitle"/>
          </p:nvPr>
        </p:nvSpPr>
        <p:spPr>
          <a:xfrm>
            <a:off x="1524000" y="2322674"/>
            <a:ext cx="9144000" cy="2387600"/>
          </a:xfrm>
        </p:spPr>
        <p:txBody>
          <a:bodyPr>
            <a:normAutofit fontScale="90000"/>
          </a:bodyPr>
          <a:lstStyle/>
          <a:p>
            <a:r>
              <a:rPr lang="en-GB" dirty="0">
                <a:solidFill>
                  <a:srgbClr val="0070C0"/>
                </a:solidFill>
                <a:latin typeface="Arial" panose="020B0604020202020204" pitchFamily="34" charset="0"/>
                <a:cs typeface="Arial" panose="020B0604020202020204" pitchFamily="34" charset="0"/>
              </a:rPr>
              <a:t>Sing, </a:t>
            </a:r>
            <a:r>
              <a:rPr lang="en-GB" sz="7300" dirty="0">
                <a:solidFill>
                  <a:srgbClr val="0070C0"/>
                </a:solidFill>
                <a:latin typeface="Arial" panose="020B0604020202020204" pitchFamily="34" charset="0"/>
                <a:cs typeface="Arial" panose="020B0604020202020204" pitchFamily="34" charset="0"/>
              </a:rPr>
              <a:t>Sing</a:t>
            </a:r>
            <a:r>
              <a:rPr lang="en-GB" dirty="0">
                <a:solidFill>
                  <a:srgbClr val="0070C0"/>
                </a:solidFill>
                <a:latin typeface="Arial" panose="020B0604020202020204" pitchFamily="34" charset="0"/>
                <a:cs typeface="Arial" panose="020B0604020202020204" pitchFamily="34" charset="0"/>
              </a:rPr>
              <a:t>, </a:t>
            </a:r>
            <a:r>
              <a:rPr lang="en-GB" sz="8900" dirty="0">
                <a:solidFill>
                  <a:srgbClr val="0070C0"/>
                </a:solidFill>
                <a:latin typeface="Arial" panose="020B0604020202020204" pitchFamily="34" charset="0"/>
                <a:cs typeface="Arial" panose="020B0604020202020204" pitchFamily="34" charset="0"/>
              </a:rPr>
              <a:t>Sing!</a:t>
            </a:r>
            <a:r>
              <a:rPr lang="en-GB" dirty="0">
                <a:solidFill>
                  <a:srgbClr val="0070C0"/>
                </a:solidFill>
                <a:latin typeface="Arial" panose="020B0604020202020204" pitchFamily="34" charset="0"/>
                <a:cs typeface="Arial" panose="020B0604020202020204" pitchFamily="34" charset="0"/>
              </a:rPr>
              <a:t> </a:t>
            </a:r>
            <a:br>
              <a:rPr lang="en-GB" dirty="0">
                <a:solidFill>
                  <a:schemeClr val="tx1"/>
                </a:solidFill>
                <a:latin typeface="Arial" panose="020B0604020202020204" pitchFamily="34" charset="0"/>
                <a:cs typeface="Arial" panose="020B0604020202020204" pitchFamily="34" charset="0"/>
              </a:rPr>
            </a:br>
            <a:br>
              <a:rPr lang="en-GB" dirty="0">
                <a:solidFill>
                  <a:schemeClr val="tx1"/>
                </a:solidFill>
                <a:latin typeface="Arial" panose="020B0604020202020204" pitchFamily="34" charset="0"/>
                <a:cs typeface="Arial" panose="020B0604020202020204" pitchFamily="34" charset="0"/>
              </a:rPr>
            </a:br>
            <a:r>
              <a:rPr lang="en-GB" sz="5000" dirty="0">
                <a:solidFill>
                  <a:schemeClr val="tx1"/>
                </a:solidFill>
                <a:latin typeface="Arial" panose="020B0604020202020204" pitchFamily="34" charset="0"/>
                <a:cs typeface="Arial" panose="020B0604020202020204" pitchFamily="34" charset="0"/>
              </a:rPr>
              <a:t>Book 2</a:t>
            </a:r>
            <a:br>
              <a:rPr lang="en-GB" sz="5000" dirty="0">
                <a:solidFill>
                  <a:schemeClr val="tx1"/>
                </a:solidFill>
                <a:latin typeface="Arial" panose="020B0604020202020204" pitchFamily="34" charset="0"/>
                <a:cs typeface="Arial" panose="020B0604020202020204" pitchFamily="34" charset="0"/>
              </a:rPr>
            </a:br>
            <a:br>
              <a:rPr lang="en-GB" sz="5000" dirty="0">
                <a:solidFill>
                  <a:schemeClr val="tx1"/>
                </a:solidFill>
                <a:latin typeface="Arial" panose="020B0604020202020204" pitchFamily="34" charset="0"/>
                <a:cs typeface="Arial" panose="020B0604020202020204" pitchFamily="34" charset="0"/>
              </a:rPr>
            </a:br>
            <a:r>
              <a:rPr lang="en-GB" sz="5000" dirty="0">
                <a:solidFill>
                  <a:schemeClr val="tx1"/>
                </a:solidFill>
                <a:latin typeface="Arial" panose="020B0604020202020204" pitchFamily="34" charset="0"/>
                <a:cs typeface="Arial" panose="020B0604020202020204" pitchFamily="34" charset="0"/>
              </a:rPr>
              <a:t>“Moving On Up”</a:t>
            </a:r>
          </a:p>
        </p:txBody>
      </p:sp>
    </p:spTree>
    <p:extLst>
      <p:ext uri="{BB962C8B-B14F-4D97-AF65-F5344CB8AC3E}">
        <p14:creationId xmlns:p14="http://schemas.microsoft.com/office/powerpoint/2010/main" val="370097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26319"/>
            <a:ext cx="10515600" cy="616682"/>
          </a:xfrm>
        </p:spPr>
        <p:txBody>
          <a:bodyPr/>
          <a:lstStyle/>
          <a:p>
            <a:r>
              <a:rPr lang="en-GB" sz="3600" u="sng" dirty="0">
                <a:solidFill>
                  <a:srgbClr val="0070C0"/>
                </a:solidFill>
                <a:latin typeface="Arial" panose="020B0604020202020204" pitchFamily="34" charset="0"/>
                <a:cs typeface="Arial" panose="020B0604020202020204" pitchFamily="34" charset="0"/>
              </a:rPr>
              <a:t>Pitch Progression </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200719"/>
            <a:ext cx="10515600" cy="4201454"/>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Once children can hear and feel the difference between their speaking and singing voice, it is possible to introduce two pitches, “so” and “mi”.</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This minor third interval sounds like a “cuckoo”. It is the most instinctive interval for children to sing in any culture. This “so-mi” TONESET must be established before you attempt anything more complex. </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The songs in this presentation start from this tone set and progress to the PENTATONE of l-s-m-r-d.</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lgn="ctr">
              <a:buNone/>
            </a:pPr>
            <a:r>
              <a:rPr lang="en-GB" sz="1600" dirty="0">
                <a:solidFill>
                  <a:schemeClr val="tx1"/>
                </a:solidFill>
                <a:latin typeface="Arial" panose="020B0604020202020204" pitchFamily="34" charset="0"/>
                <a:cs typeface="Arial" panose="020B0604020202020204" pitchFamily="34" charset="0"/>
              </a:rPr>
              <a:t>i.e. s-m -&gt; l-s-m -&gt; m-r-d -&gt; l-s-m-r-d</a:t>
            </a:r>
          </a:p>
          <a:p>
            <a:pPr marL="0" indent="0" algn="ctr">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In selecting any songs you use, always bear this progression in mind. Some songs may also have more challenging lyrical content or tempo and therefore may be more appropriate for older children.</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Young children’s voices are at their best if kept within their natural range or Middle C to the B above. </a:t>
            </a:r>
          </a:p>
          <a:p>
            <a:pPr marL="0" indent="0">
              <a:buNone/>
            </a:pPr>
            <a:endParaRPr lang="en-GB" sz="1600" dirty="0">
              <a:solidFill>
                <a:schemeClr val="tx1"/>
              </a:solidFill>
              <a:highlight>
                <a:srgbClr val="FFFF00"/>
              </a:highlight>
              <a:latin typeface="Arial" panose="020B0604020202020204" pitchFamily="34" charset="0"/>
              <a:cs typeface="Arial" panose="020B0604020202020204" pitchFamily="34" charset="0"/>
            </a:endParaRPr>
          </a:p>
          <a:p>
            <a:pPr marL="0" indent="0">
              <a:buNone/>
            </a:pPr>
            <a:r>
              <a:rPr lang="en-GB" sz="1600" b="1" dirty="0">
                <a:solidFill>
                  <a:schemeClr val="tx1"/>
                </a:solidFill>
                <a:latin typeface="Arial" panose="020B0604020202020204" pitchFamily="34" charset="0"/>
                <a:cs typeface="Arial" panose="020B0604020202020204" pitchFamily="34" charset="0"/>
              </a:rPr>
              <a:t>Please refer to our Singing Skill Progression Document for further information and detail.</a:t>
            </a:r>
          </a:p>
        </p:txBody>
      </p:sp>
    </p:spTree>
    <p:extLst>
      <p:ext uri="{BB962C8B-B14F-4D97-AF65-F5344CB8AC3E}">
        <p14:creationId xmlns:p14="http://schemas.microsoft.com/office/powerpoint/2010/main" val="117836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432501"/>
            <a:ext cx="10515600" cy="602215"/>
          </a:xfrm>
        </p:spPr>
        <p:txBody>
          <a:bodyPr/>
          <a:lstStyle/>
          <a:p>
            <a:r>
              <a:rPr lang="en-GB" sz="3600" u="sng" dirty="0">
                <a:solidFill>
                  <a:srgbClr val="0070C0"/>
                </a:solidFill>
                <a:latin typeface="Arial" panose="020B0604020202020204" pitchFamily="34" charset="0"/>
                <a:cs typeface="Arial" panose="020B0604020202020204" pitchFamily="34" charset="0"/>
              </a:rPr>
              <a:t>How to Teach a Song</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381200"/>
            <a:ext cx="10515600" cy="1951548"/>
          </a:xfrm>
        </p:spPr>
        <p:txBody>
          <a:bodyPr>
            <a:noAutofit/>
          </a:bodyPr>
          <a:lstStyle/>
          <a:p>
            <a:pPr>
              <a:buFontTx/>
              <a:buChar char="-"/>
            </a:pPr>
            <a:r>
              <a:rPr lang="en-GB" sz="1600" dirty="0">
                <a:solidFill>
                  <a:schemeClr val="tx1"/>
                </a:solidFill>
                <a:latin typeface="Arial" panose="020B0604020202020204" pitchFamily="34" charset="0"/>
                <a:cs typeface="Arial" panose="020B0604020202020204" pitchFamily="34" charset="0"/>
              </a:rPr>
              <a:t>Establish a visual ‘my turn, your turn’ system </a:t>
            </a:r>
          </a:p>
          <a:p>
            <a:pPr>
              <a:buFontTx/>
              <a:buChar char="-"/>
            </a:pPr>
            <a:r>
              <a:rPr lang="en-GB" sz="1600" dirty="0">
                <a:solidFill>
                  <a:schemeClr val="tx1"/>
                </a:solidFill>
                <a:latin typeface="Arial" panose="020B0604020202020204" pitchFamily="34" charset="0"/>
                <a:cs typeface="Arial" panose="020B0604020202020204" pitchFamily="34" charset="0"/>
              </a:rPr>
              <a:t>Sing the whole song (or just the first verse) through TWICE</a:t>
            </a:r>
          </a:p>
          <a:p>
            <a:pPr>
              <a:buFontTx/>
              <a:buChar char="-"/>
            </a:pPr>
            <a:r>
              <a:rPr lang="en-GB" sz="1600" dirty="0">
                <a:solidFill>
                  <a:schemeClr val="tx1"/>
                </a:solidFill>
                <a:latin typeface="Arial" panose="020B0604020202020204" pitchFamily="34" charset="0"/>
                <a:cs typeface="Arial" panose="020B0604020202020204" pitchFamily="34" charset="0"/>
              </a:rPr>
              <a:t>If the song has four phrases, sing phrase one, then children copy, then sing phrase two, then children copy etc.</a:t>
            </a:r>
          </a:p>
          <a:p>
            <a:pPr>
              <a:buFontTx/>
              <a:buChar char="-"/>
            </a:pPr>
            <a:r>
              <a:rPr lang="en-GB" sz="1600" dirty="0">
                <a:solidFill>
                  <a:schemeClr val="tx1"/>
                </a:solidFill>
                <a:latin typeface="Arial" panose="020B0604020202020204" pitchFamily="34" charset="0"/>
                <a:cs typeface="Arial" panose="020B0604020202020204" pitchFamily="34" charset="0"/>
              </a:rPr>
              <a:t>Then sing through phrases one </a:t>
            </a:r>
            <a:r>
              <a:rPr lang="en-GB" sz="1600" u="sng" dirty="0">
                <a:solidFill>
                  <a:schemeClr val="tx1"/>
                </a:solidFill>
                <a:latin typeface="Arial" panose="020B0604020202020204" pitchFamily="34" charset="0"/>
                <a:cs typeface="Arial" panose="020B0604020202020204" pitchFamily="34" charset="0"/>
              </a:rPr>
              <a:t>and</a:t>
            </a:r>
            <a:r>
              <a:rPr lang="en-GB" sz="1600" dirty="0">
                <a:solidFill>
                  <a:schemeClr val="tx1"/>
                </a:solidFill>
                <a:latin typeface="Arial" panose="020B0604020202020204" pitchFamily="34" charset="0"/>
                <a:cs typeface="Arial" panose="020B0604020202020204" pitchFamily="34" charset="0"/>
              </a:rPr>
              <a:t> two before the copy</a:t>
            </a:r>
          </a:p>
          <a:p>
            <a:pPr>
              <a:buFontTx/>
              <a:buChar char="-"/>
            </a:pPr>
            <a:r>
              <a:rPr lang="en-GB" sz="1600" dirty="0">
                <a:solidFill>
                  <a:schemeClr val="tx1"/>
                </a:solidFill>
                <a:latin typeface="Arial" panose="020B0604020202020204" pitchFamily="34" charset="0"/>
                <a:cs typeface="Arial" panose="020B0604020202020204" pitchFamily="34" charset="0"/>
              </a:rPr>
              <a:t>Repeat the process for phrases three and four.</a:t>
            </a:r>
          </a:p>
          <a:p>
            <a:pPr>
              <a:buFontTx/>
              <a:buChar char="-"/>
            </a:pPr>
            <a:r>
              <a:rPr lang="en-GB" sz="1600" dirty="0">
                <a:solidFill>
                  <a:schemeClr val="tx1"/>
                </a:solidFill>
                <a:latin typeface="Arial" panose="020B0604020202020204" pitchFamily="34" charset="0"/>
                <a:cs typeface="Arial" panose="020B0604020202020204" pitchFamily="34" charset="0"/>
              </a:rPr>
              <a:t>All sing the whole song, starting with a sung “Off we go”</a:t>
            </a:r>
          </a:p>
          <a:p>
            <a:pPr>
              <a:buFontTx/>
              <a:buChar char="-"/>
            </a:pPr>
            <a:r>
              <a:rPr lang="en-GB" sz="1600" dirty="0">
                <a:solidFill>
                  <a:schemeClr val="tx1"/>
                </a:solidFill>
                <a:latin typeface="Arial" panose="020B0604020202020204" pitchFamily="34" charset="0"/>
                <a:cs typeface="Arial" panose="020B0604020202020204" pitchFamily="34" charset="0"/>
              </a:rPr>
              <a:t>NOW the children should sing the song without any adult assistance, choosing a child as the “Off we go” song leader.</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This method of teaching a song reinforces highly focussed listening. </a:t>
            </a:r>
          </a:p>
        </p:txBody>
      </p:sp>
    </p:spTree>
    <p:extLst>
      <p:ext uri="{BB962C8B-B14F-4D97-AF65-F5344CB8AC3E}">
        <p14:creationId xmlns:p14="http://schemas.microsoft.com/office/powerpoint/2010/main" val="14670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p:txBody>
          <a:bodyPr/>
          <a:lstStyle/>
          <a:p>
            <a:r>
              <a:rPr lang="en-GB" sz="3600" u="sng" dirty="0">
                <a:solidFill>
                  <a:srgbClr val="0070C0"/>
                </a:solidFill>
                <a:latin typeface="Arial" panose="020B0604020202020204" pitchFamily="34" charset="0"/>
                <a:cs typeface="Arial" panose="020B0604020202020204" pitchFamily="34" charset="0"/>
              </a:rPr>
              <a:t>How to Teach a Song cont</a:t>
            </a:r>
            <a:r>
              <a:rPr lang="en-GB" sz="3600" dirty="0">
                <a:solidFill>
                  <a:srgbClr val="0070C0"/>
                </a:solidFill>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19248" y="3506058"/>
            <a:ext cx="11151917" cy="1462984"/>
          </a:xfrm>
        </p:spPr>
        <p:txBody>
          <a:bodyPr>
            <a:noAutofit/>
          </a:bodyPr>
          <a:lstStyle/>
          <a:p>
            <a:pPr marL="0" indent="0">
              <a:buNone/>
            </a:pPr>
            <a:endParaRPr lang="en-GB" sz="2400" dirty="0">
              <a:solidFill>
                <a:schemeClr val="tx1"/>
              </a:solidFill>
              <a:latin typeface="Arial" panose="020B0604020202020204" pitchFamily="34" charset="0"/>
              <a:cs typeface="Arial" panose="020B0604020202020204" pitchFamily="34" charset="0"/>
            </a:endParaRPr>
          </a:p>
          <a:p>
            <a:pPr marL="0" indent="0" algn="ctr">
              <a:buNone/>
            </a:pPr>
            <a:r>
              <a:rPr lang="en-GB" sz="2400" b="1" dirty="0">
                <a:solidFill>
                  <a:srgbClr val="0070C0"/>
                </a:solidFill>
                <a:latin typeface="Arial" panose="020B0604020202020204" pitchFamily="34" charset="0"/>
                <a:cs typeface="Arial" panose="020B0604020202020204" pitchFamily="34" charset="0"/>
              </a:rPr>
              <a:t>DDW = “Don’t do it with them”</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Try to resist singing along with the children all the time.</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This can lead to an over-reliance on the teacher and it is important to listen to the children to assess their progress and achievement.</a:t>
            </a:r>
          </a:p>
        </p:txBody>
      </p:sp>
      <p:pic>
        <p:nvPicPr>
          <p:cNvPr id="1026" name="Picture 2" descr="Image result for the golden rule">
            <a:extLst>
              <a:ext uri="{FF2B5EF4-FFF2-40B4-BE49-F238E27FC236}">
                <a16:creationId xmlns:a16="http://schemas.microsoft.com/office/drawing/2014/main" id="{EC2CD636-48C5-4A3D-8AC9-A9441C364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291" y="1372300"/>
            <a:ext cx="3029829" cy="218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8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4EB720-0FBA-490B-80C7-CB4A4F84EF04}"/>
              </a:ext>
            </a:extLst>
          </p:cNvPr>
          <p:cNvSpPr txBox="1">
            <a:spLocks noGrp="1"/>
          </p:cNvSpPr>
          <p:nvPr>
            <p:ph type="title" idx="4294967295"/>
          </p:nvPr>
        </p:nvSpPr>
        <p:spPr>
          <a:xfrm>
            <a:off x="450512" y="434960"/>
            <a:ext cx="61060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Other Activities</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45119" y="1389382"/>
            <a:ext cx="11101762" cy="3687944"/>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Get the children to choose a song they know well and:</a:t>
            </a:r>
          </a:p>
          <a:p>
            <a:pPr>
              <a:buFontTx/>
              <a:buChar char="-"/>
            </a:pPr>
            <a:r>
              <a:rPr lang="en-GB" sz="1600" dirty="0">
                <a:solidFill>
                  <a:schemeClr val="tx1"/>
                </a:solidFill>
                <a:latin typeface="Arial" panose="020B0604020202020204" pitchFamily="34" charset="0"/>
                <a:cs typeface="Arial" panose="020B0604020202020204" pitchFamily="34" charset="0"/>
              </a:rPr>
              <a:t>Find the pulse </a:t>
            </a:r>
          </a:p>
          <a:p>
            <a:pPr>
              <a:buFontTx/>
              <a:buChar char="-"/>
            </a:pPr>
            <a:r>
              <a:rPr lang="en-GB" sz="1600" dirty="0">
                <a:solidFill>
                  <a:schemeClr val="tx1"/>
                </a:solidFill>
                <a:latin typeface="Arial" panose="020B0604020202020204" pitchFamily="34" charset="0"/>
                <a:cs typeface="Arial" panose="020B0604020202020204" pitchFamily="34" charset="0"/>
              </a:rPr>
              <a:t>Tap the rhythm pattern </a:t>
            </a:r>
          </a:p>
          <a:p>
            <a:pPr>
              <a:buFontTx/>
              <a:buChar char="-"/>
            </a:pPr>
            <a:r>
              <a:rPr lang="en-GB" sz="1600" dirty="0">
                <a:solidFill>
                  <a:schemeClr val="tx1"/>
                </a:solidFill>
                <a:latin typeface="Arial" panose="020B0604020202020204" pitchFamily="34" charset="0"/>
                <a:cs typeface="Arial" panose="020B0604020202020204" pitchFamily="34" charset="0"/>
              </a:rPr>
              <a:t>Sing some sections aloud, some in ‘thinking voice’ </a:t>
            </a:r>
          </a:p>
          <a:p>
            <a:pPr>
              <a:buFontTx/>
              <a:buChar char="-"/>
            </a:pPr>
            <a:r>
              <a:rPr lang="en-GB" sz="1600" dirty="0">
                <a:solidFill>
                  <a:schemeClr val="tx1"/>
                </a:solidFill>
                <a:latin typeface="Arial" panose="020B0604020202020204" pitchFamily="34" charset="0"/>
                <a:cs typeface="Arial" panose="020B0604020202020204" pitchFamily="34" charset="0"/>
              </a:rPr>
              <a:t>Sing the songs higher or lower (pitch)</a:t>
            </a:r>
          </a:p>
          <a:p>
            <a:pPr>
              <a:buFontTx/>
              <a:buChar char="-"/>
            </a:pPr>
            <a:r>
              <a:rPr lang="en-GB" sz="1600" dirty="0">
                <a:solidFill>
                  <a:schemeClr val="tx1"/>
                </a:solidFill>
                <a:latin typeface="Arial" panose="020B0604020202020204" pitchFamily="34" charset="0"/>
                <a:cs typeface="Arial" panose="020B0604020202020204" pitchFamily="34" charset="0"/>
              </a:rPr>
              <a:t>Sing the songs faster or slower (tempo)</a:t>
            </a:r>
          </a:p>
          <a:p>
            <a:pPr>
              <a:buFontTx/>
              <a:buChar char="-"/>
            </a:pPr>
            <a:r>
              <a:rPr lang="en-GB" sz="1600" dirty="0">
                <a:solidFill>
                  <a:schemeClr val="tx1"/>
                </a:solidFill>
                <a:latin typeface="Arial" panose="020B0604020202020204" pitchFamily="34" charset="0"/>
                <a:cs typeface="Arial" panose="020B0604020202020204" pitchFamily="34" charset="0"/>
              </a:rPr>
              <a:t>Sing the songs louder or quieter (dynamics) </a:t>
            </a:r>
          </a:p>
          <a:p>
            <a:pPr>
              <a:buFontTx/>
              <a:buChar char="-"/>
            </a:pPr>
            <a:r>
              <a:rPr lang="en-GB" sz="1600" dirty="0">
                <a:solidFill>
                  <a:schemeClr val="tx1"/>
                </a:solidFill>
                <a:latin typeface="Arial" panose="020B0604020202020204" pitchFamily="34" charset="0"/>
                <a:cs typeface="Arial" panose="020B0604020202020204" pitchFamily="34" charset="0"/>
              </a:rPr>
              <a:t>Show the phrases with ‘Rainbow Arms’</a:t>
            </a:r>
          </a:p>
          <a:p>
            <a:pPr>
              <a:buFontTx/>
              <a:buChar char="-"/>
            </a:pPr>
            <a:r>
              <a:rPr lang="en-GB" sz="1600" dirty="0">
                <a:solidFill>
                  <a:schemeClr val="tx1"/>
                </a:solidFill>
                <a:latin typeface="Arial" panose="020B0604020202020204" pitchFamily="34" charset="0"/>
                <a:cs typeface="Arial" panose="020B0604020202020204" pitchFamily="34" charset="0"/>
              </a:rPr>
              <a:t>Rehearse the songs in pairs or small groups to share with the class</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Once everyone is confident, move on to simple part-singing, combining some of the songs as ‘partner songs:</a:t>
            </a:r>
          </a:p>
          <a:p>
            <a:pPr marL="0" indent="0">
              <a:buNone/>
            </a:pPr>
            <a:r>
              <a:rPr lang="en-GB" sz="1600" dirty="0">
                <a:solidFill>
                  <a:schemeClr val="tx1"/>
                </a:solidFill>
                <a:latin typeface="Arial" panose="020B0604020202020204" pitchFamily="34" charset="0"/>
                <a:cs typeface="Arial" panose="020B0604020202020204" pitchFamily="34" charset="0"/>
              </a:rPr>
              <a:t>Try combining </a:t>
            </a:r>
            <a:r>
              <a:rPr lang="en-GB" sz="1600" b="1" dirty="0">
                <a:solidFill>
                  <a:schemeClr val="tx1"/>
                </a:solidFill>
                <a:latin typeface="Arial" panose="020B0604020202020204" pitchFamily="34" charset="0"/>
                <a:cs typeface="Arial" panose="020B0604020202020204" pitchFamily="34" charset="0"/>
              </a:rPr>
              <a:t>Dads</a:t>
            </a:r>
            <a:r>
              <a:rPr lang="en-GB" sz="1600" dirty="0">
                <a:solidFill>
                  <a:schemeClr val="tx1"/>
                </a:solidFill>
                <a:latin typeface="Arial" panose="020B0604020202020204" pitchFamily="34" charset="0"/>
                <a:cs typeface="Arial" panose="020B0604020202020204" pitchFamily="34" charset="0"/>
              </a:rPr>
              <a:t> with </a:t>
            </a:r>
            <a:r>
              <a:rPr lang="en-GB" sz="1600" b="1" dirty="0">
                <a:solidFill>
                  <a:schemeClr val="tx1"/>
                </a:solidFill>
                <a:latin typeface="Arial" panose="020B0604020202020204" pitchFamily="34" charset="0"/>
                <a:cs typeface="Arial" panose="020B0604020202020204" pitchFamily="34" charset="0"/>
              </a:rPr>
              <a:t>Bounce High;</a:t>
            </a:r>
            <a:r>
              <a:rPr lang="en-GB" sz="1600" dirty="0">
                <a:solidFill>
                  <a:schemeClr val="tx1"/>
                </a:solidFill>
                <a:latin typeface="Arial" panose="020B0604020202020204" pitchFamily="34" charset="0"/>
                <a:cs typeface="Arial" panose="020B0604020202020204" pitchFamily="34" charset="0"/>
              </a:rPr>
              <a:t> and </a:t>
            </a:r>
            <a:r>
              <a:rPr lang="en-GB" sz="1600" b="1" dirty="0">
                <a:solidFill>
                  <a:schemeClr val="tx1"/>
                </a:solidFill>
                <a:latin typeface="Arial" panose="020B0604020202020204" pitchFamily="34" charset="0"/>
                <a:cs typeface="Arial" panose="020B0604020202020204" pitchFamily="34" charset="0"/>
              </a:rPr>
              <a:t>Chest, Knee, Toe </a:t>
            </a:r>
            <a:r>
              <a:rPr lang="en-GB" sz="1600" dirty="0">
                <a:solidFill>
                  <a:schemeClr val="tx1"/>
                </a:solidFill>
                <a:latin typeface="Arial" panose="020B0604020202020204" pitchFamily="34" charset="0"/>
                <a:cs typeface="Arial" panose="020B0604020202020204" pitchFamily="34" charset="0"/>
              </a:rPr>
              <a:t>with </a:t>
            </a:r>
            <a:r>
              <a:rPr lang="en-GB" sz="1600" b="1" dirty="0">
                <a:solidFill>
                  <a:schemeClr val="tx1"/>
                </a:solidFill>
                <a:latin typeface="Arial" panose="020B0604020202020204" pitchFamily="34" charset="0"/>
                <a:cs typeface="Arial" panose="020B0604020202020204" pitchFamily="34" charset="0"/>
              </a:rPr>
              <a:t>All ‘Round the Brickyard. </a:t>
            </a:r>
            <a:r>
              <a:rPr lang="en-GB" sz="1600" dirty="0">
                <a:solidFill>
                  <a:schemeClr val="tx1"/>
                </a:solidFill>
                <a:latin typeface="Arial" panose="020B0604020202020204" pitchFamily="34" charset="0"/>
                <a:cs typeface="Arial" panose="020B0604020202020204" pitchFamily="34" charset="0"/>
              </a:rPr>
              <a:t> Eventually, you can fit all four songs together!</a:t>
            </a:r>
          </a:p>
        </p:txBody>
      </p:sp>
    </p:spTree>
    <p:extLst>
      <p:ext uri="{BB962C8B-B14F-4D97-AF65-F5344CB8AC3E}">
        <p14:creationId xmlns:p14="http://schemas.microsoft.com/office/powerpoint/2010/main" val="386951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F359-422A-46E9-BCBC-8C88B04FD177}"/>
              </a:ext>
            </a:extLst>
          </p:cNvPr>
          <p:cNvSpPr>
            <a:spLocks noGrp="1"/>
          </p:cNvSpPr>
          <p:nvPr>
            <p:ph type="title"/>
          </p:nvPr>
        </p:nvSpPr>
        <p:spPr>
          <a:xfrm>
            <a:off x="519248" y="620491"/>
            <a:ext cx="11151917" cy="648239"/>
          </a:xfrm>
        </p:spPr>
        <p:txBody>
          <a:bodyPr/>
          <a:lstStyle/>
          <a:p>
            <a:r>
              <a:rPr lang="en-GB" sz="3600" u="sng" dirty="0">
                <a:solidFill>
                  <a:srgbClr val="0070C0"/>
                </a:solidFill>
                <a:latin typeface="Arial" panose="020B0604020202020204" pitchFamily="34" charset="0"/>
                <a:cs typeface="Arial" panose="020B0604020202020204" pitchFamily="34" charset="0"/>
              </a:rPr>
              <a:t>How to download the audio files…</a:t>
            </a:r>
            <a:r>
              <a:rPr lang="en-GB" sz="3600" dirty="0">
                <a:solidFill>
                  <a:srgbClr val="0070C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FCAF2CF7-40B0-4222-8E86-A05ABF9635CC}"/>
              </a:ext>
            </a:extLst>
          </p:cNvPr>
          <p:cNvSpPr>
            <a:spLocks noGrp="1"/>
          </p:cNvSpPr>
          <p:nvPr>
            <p:ph idx="1"/>
          </p:nvPr>
        </p:nvSpPr>
        <p:spPr>
          <a:xfrm>
            <a:off x="519249" y="1571901"/>
            <a:ext cx="7470322" cy="3468729"/>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In order to keep the power point files small we have not embedded the audio files; they can be located by following the following link: </a:t>
            </a:r>
          </a:p>
          <a:p>
            <a:pPr marL="0" indent="0">
              <a:lnSpc>
                <a:spcPct val="100000"/>
              </a:lnSpc>
              <a:spcBef>
                <a:spcPts val="600"/>
              </a:spcBef>
              <a:buNone/>
            </a:pPr>
            <a:r>
              <a:rPr lang="en-GB" sz="16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hertsmusicservice.org.uk/</a:t>
            </a:r>
            <a:r>
              <a:rPr lang="en-GB" sz="1600" u="sng" dirty="0" err="1">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songpacktwo</a:t>
            </a:r>
            <a:endParaRPr lang="en-GB" sz="1600" dirty="0">
              <a:solidFill>
                <a:srgbClr val="0070C0"/>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To download the track(s) click on the download icon (hover the mouse over the track name to see it) and save in your chosen location. You will need to create a Soundcloud account to download files.</a:t>
            </a:r>
          </a:p>
          <a:p>
            <a:pPr marL="0" indent="0">
              <a:lnSpc>
                <a:spcPct val="100000"/>
              </a:lnSpc>
              <a:spcBef>
                <a:spcPts val="600"/>
              </a:spcBef>
              <a:buNone/>
            </a:pP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To embed into the slideshow simply drag and drop from your chosen folder onto the relevant slide and resize/reposition as required.</a:t>
            </a:r>
          </a:p>
          <a:p>
            <a:pPr marL="0" indent="0">
              <a:lnSpc>
                <a:spcPct val="100000"/>
              </a:lnSpc>
              <a:spcBef>
                <a:spcPts val="600"/>
              </a:spcBef>
              <a:buNone/>
            </a:pP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Alternatively you can play them directly from your chosen folder or stream them each time you use them if you prefer.</a:t>
            </a:r>
          </a:p>
        </p:txBody>
      </p:sp>
      <p:pic>
        <p:nvPicPr>
          <p:cNvPr id="10" name="Picture 9">
            <a:extLst>
              <a:ext uri="{FF2B5EF4-FFF2-40B4-BE49-F238E27FC236}">
                <a16:creationId xmlns:a16="http://schemas.microsoft.com/office/drawing/2014/main" id="{16226829-F2B7-4F13-8DD8-FDC372C36C5E}"/>
              </a:ext>
              <a:ext uri="{C183D7F6-B498-43B3-948B-1728B52AA6E4}">
                <adec:decorative xmlns:adec="http://schemas.microsoft.com/office/drawing/2017/decorative" val="1"/>
              </a:ext>
            </a:extLst>
          </p:cNvPr>
          <p:cNvPicPr>
            <a:picLocks noChangeAspect="1"/>
          </p:cNvPicPr>
          <p:nvPr/>
        </p:nvPicPr>
        <p:blipFill rotWithShape="1">
          <a:blip r:embed="rId4"/>
          <a:srcRect l="79765" t="47147" r="15371" b="45085"/>
          <a:stretch/>
        </p:blipFill>
        <p:spPr>
          <a:xfrm>
            <a:off x="8103871" y="2519032"/>
            <a:ext cx="860626" cy="772808"/>
          </a:xfrm>
          <a:prstGeom prst="rect">
            <a:avLst/>
          </a:prstGeom>
        </p:spPr>
      </p:pic>
    </p:spTree>
    <p:extLst>
      <p:ext uri="{BB962C8B-B14F-4D97-AF65-F5344CB8AC3E}">
        <p14:creationId xmlns:p14="http://schemas.microsoft.com/office/powerpoint/2010/main" val="95554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F9B7-DC20-4C92-A767-EB32CCDFC7C7}"/>
              </a:ext>
            </a:extLst>
          </p:cNvPr>
          <p:cNvSpPr>
            <a:spLocks noGrp="1"/>
          </p:cNvSpPr>
          <p:nvPr>
            <p:ph type="title"/>
          </p:nvPr>
        </p:nvSpPr>
        <p:spPr/>
        <p:txBody>
          <a:bodyPr>
            <a:normAutofit/>
          </a:bodyPr>
          <a:lstStyle/>
          <a:p>
            <a:r>
              <a:rPr lang="en-GB" sz="3600" u="sng" dirty="0">
                <a:solidFill>
                  <a:srgbClr val="0070C0"/>
                </a:solidFill>
                <a:latin typeface="Arial" panose="020B0604020202020204" pitchFamily="34" charset="0"/>
                <a:cs typeface="Arial" panose="020B0604020202020204" pitchFamily="34" charset="0"/>
              </a:rPr>
              <a:t>The Songs </a:t>
            </a:r>
          </a:p>
        </p:txBody>
      </p:sp>
      <p:sp>
        <p:nvSpPr>
          <p:cNvPr id="3" name="Content Placeholder 2">
            <a:extLst>
              <a:ext uri="{FF2B5EF4-FFF2-40B4-BE49-F238E27FC236}">
                <a16:creationId xmlns:a16="http://schemas.microsoft.com/office/drawing/2014/main" id="{0160AA37-2F66-4451-B398-5B2DEAECC9CC}"/>
              </a:ext>
            </a:extLst>
          </p:cNvPr>
          <p:cNvSpPr>
            <a:spLocks noGrp="1"/>
          </p:cNvSpPr>
          <p:nvPr>
            <p:ph idx="1"/>
          </p:nvPr>
        </p:nvSpPr>
        <p:spPr>
          <a:xfrm>
            <a:off x="519248" y="1670202"/>
            <a:ext cx="10997045" cy="3250713"/>
          </a:xfrm>
        </p:spPr>
        <p:txBody>
          <a:bodyPr numCol="1">
            <a:normAutofit/>
          </a:bodyPr>
          <a:lstStyle/>
          <a:p>
            <a:pPr marL="514350" indent="-514350">
              <a:buFont typeface="+mj-lt"/>
              <a:buAutoNum type="arabicPeriod"/>
            </a:pPr>
            <a:r>
              <a:rPr lang="en-GB" sz="1600" dirty="0" err="1">
                <a:latin typeface="Arial" panose="020B0604020202020204" pitchFamily="34" charset="0"/>
                <a:cs typeface="Arial" panose="020B0604020202020204" pitchFamily="34" charset="0"/>
                <a:hlinkClick r:id="rId2" action="ppaction://hlinksldjump"/>
              </a:rPr>
              <a:t>Eenie</a:t>
            </a:r>
            <a:r>
              <a:rPr lang="en-GB" sz="1600" dirty="0">
                <a:latin typeface="Arial" panose="020B0604020202020204" pitchFamily="34" charset="0"/>
                <a:cs typeface="Arial" panose="020B0604020202020204" pitchFamily="34" charset="0"/>
                <a:hlinkClick r:id="rId2" action="ppaction://hlinksldjump"/>
              </a:rPr>
              <a:t> </a:t>
            </a:r>
            <a:r>
              <a:rPr lang="en-GB" sz="1600" dirty="0" err="1">
                <a:latin typeface="Arial" panose="020B0604020202020204" pitchFamily="34" charset="0"/>
                <a:cs typeface="Arial" panose="020B0604020202020204" pitchFamily="34" charset="0"/>
                <a:hlinkClick r:id="rId2" action="ppaction://hlinksldjump"/>
              </a:rPr>
              <a:t>Meenie</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A chant – diction (pronunciation), tempo changes</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3" action="ppaction://hlinksldjump"/>
              </a:rPr>
              <a:t>Dean Bon Bean</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Keeping a steady pulse, diction, hand-clapping game, 3 beats in a bar</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4" action="ppaction://hlinksldjump"/>
              </a:rPr>
              <a:t>Cinderella</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Quavers and semiquavers</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5" action="ppaction://hlinksldjump"/>
              </a:rPr>
              <a:t>Dads Lads, Girls Mums</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Pulse, taking turns and coming in at the correct time</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6" action="ppaction://hlinksldjump"/>
              </a:rPr>
              <a:t>Bounce High, Bounce Low</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Reinforcing keeping a pulse, can be paired with other songs</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7" action="ppaction://hlinksldjump"/>
              </a:rPr>
              <a:t>Have You Ever?</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Diction, use of thinking voice, breath control</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8" action="ppaction://hlinksldjump"/>
              </a:rPr>
              <a:t>Everywhere We Go</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6/8 time signature (compound time)</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9" action="ppaction://hlinksldjump"/>
              </a:rPr>
              <a:t>D’you Want A Choc’late Ice Sir?</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Call and response, 6/8 time signature</a:t>
            </a:r>
            <a:endParaRPr lang="en-GB" sz="1600"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0" action="ppaction://hlinksldjump"/>
              </a:rPr>
              <a:t>High, Low, </a:t>
            </a:r>
            <a:r>
              <a:rPr lang="en-GB" sz="1600" dirty="0" err="1">
                <a:latin typeface="Arial" panose="020B0604020202020204" pitchFamily="34" charset="0"/>
                <a:cs typeface="Arial" panose="020B0604020202020204" pitchFamily="34" charset="0"/>
                <a:hlinkClick r:id="rId10" action="ppaction://hlinksldjump"/>
              </a:rPr>
              <a:t>Chickalow</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Partner song, hand-clapping, thinking voice </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1" action="ppaction://hlinksldjump"/>
              </a:rPr>
              <a:t>Chest, Chest, Knee, Toe</a:t>
            </a:r>
            <a:r>
              <a:rPr lang="en-GB" sz="1600" dirty="0">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T</a:t>
            </a:r>
            <a:r>
              <a:rPr lang="en-GB" sz="1600" i="1" dirty="0">
                <a:solidFill>
                  <a:schemeClr val="tx1"/>
                </a:solidFill>
                <a:latin typeface="Arial" panose="020B0604020202020204" pitchFamily="34" charset="0"/>
                <a:cs typeface="Arial" panose="020B0604020202020204" pitchFamily="34" charset="0"/>
              </a:rPr>
              <a:t>hinking voice/can be paired with other songs</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2" action="ppaction://hlinksldjump"/>
              </a:rPr>
              <a:t>All ‘Round the brickyard</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Dotted rhythms, improvising words and actions, can be paired with partner songs</a:t>
            </a:r>
          </a:p>
        </p:txBody>
      </p:sp>
    </p:spTree>
    <p:extLst>
      <p:ext uri="{BB962C8B-B14F-4D97-AF65-F5344CB8AC3E}">
        <p14:creationId xmlns:p14="http://schemas.microsoft.com/office/powerpoint/2010/main" val="370521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F9B7-DC20-4C92-A767-EB32CCDFC7C7}"/>
              </a:ext>
            </a:extLst>
          </p:cNvPr>
          <p:cNvSpPr>
            <a:spLocks noGrp="1"/>
          </p:cNvSpPr>
          <p:nvPr>
            <p:ph type="title"/>
          </p:nvPr>
        </p:nvSpPr>
        <p:spPr/>
        <p:txBody>
          <a:bodyPr>
            <a:normAutofit/>
          </a:bodyPr>
          <a:lstStyle/>
          <a:p>
            <a:r>
              <a:rPr lang="en-GB" sz="3600" u="sng" dirty="0">
                <a:solidFill>
                  <a:srgbClr val="0070C0"/>
                </a:solidFill>
                <a:latin typeface="Arial" panose="020B0604020202020204" pitchFamily="34" charset="0"/>
                <a:cs typeface="Arial" panose="020B0604020202020204" pitchFamily="34" charset="0"/>
              </a:rPr>
              <a:t>The Songs cont.</a:t>
            </a:r>
          </a:p>
        </p:txBody>
      </p:sp>
      <p:sp>
        <p:nvSpPr>
          <p:cNvPr id="3" name="Content Placeholder 2">
            <a:extLst>
              <a:ext uri="{FF2B5EF4-FFF2-40B4-BE49-F238E27FC236}">
                <a16:creationId xmlns:a16="http://schemas.microsoft.com/office/drawing/2014/main" id="{0160AA37-2F66-4451-B398-5B2DEAECC9CC}"/>
              </a:ext>
            </a:extLst>
          </p:cNvPr>
          <p:cNvSpPr>
            <a:spLocks noGrp="1"/>
          </p:cNvSpPr>
          <p:nvPr>
            <p:ph idx="1"/>
          </p:nvPr>
        </p:nvSpPr>
        <p:spPr>
          <a:xfrm>
            <a:off x="519248" y="1729372"/>
            <a:ext cx="10515600" cy="3071228"/>
          </a:xfrm>
        </p:spPr>
        <p:txBody>
          <a:bodyPr numCol="1">
            <a:normAutofit/>
          </a:bodyPr>
          <a:lstStyle/>
          <a:p>
            <a:pPr marL="514350" indent="-514350">
              <a:buFont typeface="+mj-lt"/>
              <a:buAutoNum type="arabicPeriod" startAt="12"/>
            </a:pPr>
            <a:r>
              <a:rPr lang="en-GB" sz="1600" dirty="0" err="1">
                <a:latin typeface="Arial" panose="020B0604020202020204" pitchFamily="34" charset="0"/>
                <a:cs typeface="Arial" panose="020B0604020202020204" pitchFamily="34" charset="0"/>
                <a:hlinkClick r:id="rId3" action="ppaction://hlinksldjump"/>
              </a:rPr>
              <a:t>Dipidu</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3/4 rhythms, dotted notes, changes in metre (time signature)</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4" action="ppaction://hlinksldjump"/>
              </a:rPr>
              <a:t>Charlie Over The Ocean</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6/8 time signature, melodic ostinato</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5" action="ppaction://hlinksldjump"/>
              </a:rPr>
              <a:t>When I Was One</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6/8 time signature</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6" action="ppaction://hlinksldjump"/>
              </a:rPr>
              <a:t>Obsiwana</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Leaps in the melody line, can be paired with other songs</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7" action="ppaction://hlinksldjump"/>
              </a:rPr>
              <a:t>Naka </a:t>
            </a:r>
            <a:r>
              <a:rPr lang="en-GB" sz="1600" dirty="0" err="1">
                <a:latin typeface="Arial" panose="020B0604020202020204" pitchFamily="34" charset="0"/>
                <a:cs typeface="Arial" panose="020B0604020202020204" pitchFamily="34" charset="0"/>
                <a:hlinkClick r:id="rId7" action="ppaction://hlinksldjump"/>
              </a:rPr>
              <a:t>Naka</a:t>
            </a:r>
            <a:r>
              <a:rPr lang="en-GB" sz="1600" dirty="0">
                <a:latin typeface="Arial" panose="020B0604020202020204" pitchFamily="34" charset="0"/>
                <a:cs typeface="Arial" panose="020B0604020202020204" pitchFamily="34" charset="0"/>
                <a:hlinkClick r:id="rId7" action="ppaction://hlinksldjump"/>
              </a:rPr>
              <a:t> Hoi</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Putting rests in the correct places!</a:t>
            </a:r>
          </a:p>
          <a:p>
            <a:pPr marL="514350" indent="-514350">
              <a:buFont typeface="+mj-lt"/>
              <a:buAutoNum type="arabicPeriod" startAt="12"/>
            </a:pPr>
            <a:r>
              <a:rPr lang="en-GB" sz="1600" dirty="0" err="1">
                <a:latin typeface="Arial" panose="020B0604020202020204" pitchFamily="34" charset="0"/>
                <a:cs typeface="Arial" panose="020B0604020202020204" pitchFamily="34" charset="0"/>
                <a:hlinkClick r:id="rId8" action="ppaction://hlinksldjump"/>
              </a:rPr>
              <a:t>Sorida</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6/8 time signature, fitting words and rhythms together</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9" action="ppaction://hlinksldjump"/>
              </a:rPr>
              <a:t>El Can </a:t>
            </a:r>
            <a:r>
              <a:rPr lang="en-GB" sz="1600" dirty="0" err="1">
                <a:latin typeface="Arial" panose="020B0604020202020204" pitchFamily="34" charset="0"/>
                <a:cs typeface="Arial" panose="020B0604020202020204" pitchFamily="34" charset="0"/>
                <a:hlinkClick r:id="rId9" action="ppaction://hlinksldjump"/>
              </a:rPr>
              <a:t>Can</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Semi-quavers, singing in another language</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10" action="ppaction://hlinksldjump"/>
              </a:rPr>
              <a:t>Petit Jacques Danse </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Singing in another language, leaps in the melody</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11" action="ppaction://hlinksldjump"/>
              </a:rPr>
              <a:t>Henry King of England </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Leaps in the melody, ostinato</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12" action="ppaction://hlinksldjump"/>
              </a:rPr>
              <a:t>There’s a Hole in my Bucket</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3/4 time signature, dotted notes, writing lyrics to fit a melody</a:t>
            </a: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13" action="ppaction://hlinksldjump"/>
              </a:rPr>
              <a:t>Christmas Bells </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One octave range, ostinato, pairs with another song</a:t>
            </a:r>
          </a:p>
          <a:p>
            <a:pPr marL="0" indent="0">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90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B9207-0B4E-4EF8-B503-85ED0B9BA167}"/>
              </a:ext>
            </a:extLst>
          </p:cNvPr>
          <p:cNvSpPr>
            <a:spLocks noGrp="1"/>
          </p:cNvSpPr>
          <p:nvPr>
            <p:ph type="title"/>
          </p:nvPr>
        </p:nvSpPr>
        <p:spPr/>
        <p:txBody>
          <a:bodyPr/>
          <a:lstStyle/>
          <a:p>
            <a:pPr algn="ctr"/>
            <a:r>
              <a:rPr lang="en-GB" sz="3600" dirty="0">
                <a:solidFill>
                  <a:srgbClr val="0070C0"/>
                </a:solidFill>
                <a:latin typeface="Arial" panose="020B0604020202020204" pitchFamily="34" charset="0"/>
                <a:cs typeface="Arial" panose="020B0604020202020204" pitchFamily="34" charset="0"/>
              </a:rPr>
              <a:t>Eenie Meenie</a:t>
            </a:r>
          </a:p>
        </p:txBody>
      </p:sp>
      <p:pic>
        <p:nvPicPr>
          <p:cNvPr id="3" name="Picture 2">
            <a:extLst>
              <a:ext uri="{FF2B5EF4-FFF2-40B4-BE49-F238E27FC236}">
                <a16:creationId xmlns:a16="http://schemas.microsoft.com/office/drawing/2014/main" id="{D454736A-2DBA-4497-8698-A5D2A6C0FC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825897"/>
            <a:ext cx="10800000" cy="2740450"/>
          </a:xfrm>
          <a:prstGeom prst="rect">
            <a:avLst/>
          </a:prstGeom>
        </p:spPr>
      </p:pic>
    </p:spTree>
    <p:extLst>
      <p:ext uri="{BB962C8B-B14F-4D97-AF65-F5344CB8AC3E}">
        <p14:creationId xmlns:p14="http://schemas.microsoft.com/office/powerpoint/2010/main" val="8682301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B9207-0B4E-4EF8-B503-85ED0B9BA167}"/>
              </a:ext>
            </a:extLst>
          </p:cNvPr>
          <p:cNvSpPr>
            <a:spLocks noGrp="1"/>
          </p:cNvSpPr>
          <p:nvPr>
            <p:ph type="title"/>
          </p:nvPr>
        </p:nvSpPr>
        <p:spPr>
          <a:xfrm>
            <a:off x="520041" y="654177"/>
            <a:ext cx="11151917" cy="548981"/>
          </a:xfrm>
        </p:spPr>
        <p:txBody>
          <a:bodyPr/>
          <a:lstStyle/>
          <a:p>
            <a:pPr algn="ctr"/>
            <a:r>
              <a:rPr lang="en-GB" sz="3600" dirty="0">
                <a:solidFill>
                  <a:srgbClr val="0070C0"/>
                </a:solidFill>
                <a:latin typeface="Arial" panose="020B0604020202020204" pitchFamily="34" charset="0"/>
                <a:cs typeface="Arial" panose="020B0604020202020204" pitchFamily="34" charset="0"/>
              </a:rPr>
              <a:t>Dean Bon Bean</a:t>
            </a:r>
          </a:p>
        </p:txBody>
      </p:sp>
      <p:pic>
        <p:nvPicPr>
          <p:cNvPr id="2" name="Picture 1">
            <a:extLst>
              <a:ext uri="{FF2B5EF4-FFF2-40B4-BE49-F238E27FC236}">
                <a16:creationId xmlns:a16="http://schemas.microsoft.com/office/drawing/2014/main" id="{219D219C-B31C-4BAD-8071-9468F6308A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862998"/>
            <a:ext cx="10800000" cy="2674719"/>
          </a:xfrm>
          <a:prstGeom prst="rect">
            <a:avLst/>
          </a:prstGeom>
        </p:spPr>
      </p:pic>
    </p:spTree>
    <p:extLst>
      <p:ext uri="{BB962C8B-B14F-4D97-AF65-F5344CB8AC3E}">
        <p14:creationId xmlns:p14="http://schemas.microsoft.com/office/powerpoint/2010/main" val="29399732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E413-0A98-46F9-9EEA-CFD4D844B9A0}"/>
              </a:ext>
            </a:extLst>
          </p:cNvPr>
          <p:cNvSpPr>
            <a:spLocks noGrp="1"/>
          </p:cNvSpPr>
          <p:nvPr>
            <p:ph type="title"/>
          </p:nvPr>
        </p:nvSpPr>
        <p:spPr>
          <a:xfrm>
            <a:off x="519248" y="437609"/>
            <a:ext cx="11151917" cy="597107"/>
          </a:xfrm>
        </p:spPr>
        <p:txBody>
          <a:bodyPr/>
          <a:lstStyle/>
          <a:p>
            <a:pPr algn="ctr"/>
            <a:r>
              <a:rPr lang="en-GB" sz="3600" dirty="0">
                <a:solidFill>
                  <a:srgbClr val="0070C0"/>
                </a:solidFill>
                <a:latin typeface="Arial" panose="020B0604020202020204" pitchFamily="34" charset="0"/>
                <a:cs typeface="Arial" panose="020B0604020202020204" pitchFamily="34" charset="0"/>
              </a:rPr>
              <a:t>Cinderella </a:t>
            </a:r>
          </a:p>
        </p:txBody>
      </p:sp>
      <p:pic>
        <p:nvPicPr>
          <p:cNvPr id="3" name="Picture 2">
            <a:extLst>
              <a:ext uri="{FF2B5EF4-FFF2-40B4-BE49-F238E27FC236}">
                <a16:creationId xmlns:a16="http://schemas.microsoft.com/office/drawing/2014/main" id="{181650E5-F168-4880-8278-B16575FCA1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034716"/>
            <a:ext cx="10800000" cy="2765730"/>
          </a:xfrm>
          <a:prstGeom prst="rect">
            <a:avLst/>
          </a:prstGeom>
        </p:spPr>
      </p:pic>
      <p:sp>
        <p:nvSpPr>
          <p:cNvPr id="4" name="Rectangle 3">
            <a:extLst>
              <a:ext uri="{FF2B5EF4-FFF2-40B4-BE49-F238E27FC236}">
                <a16:creationId xmlns:a16="http://schemas.microsoft.com/office/drawing/2014/main" id="{36E4E1A1-444B-43B0-9678-1FF9B24816B5}"/>
              </a:ext>
            </a:extLst>
          </p:cNvPr>
          <p:cNvSpPr/>
          <p:nvPr/>
        </p:nvSpPr>
        <p:spPr>
          <a:xfrm>
            <a:off x="696000" y="4020544"/>
            <a:ext cx="3179345" cy="1323439"/>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Cinderella dressed in blue	</a:t>
            </a:r>
          </a:p>
          <a:p>
            <a:r>
              <a:rPr lang="en-GB" sz="1600" dirty="0">
                <a:latin typeface="Arial" panose="020B0604020202020204" pitchFamily="34" charset="0"/>
                <a:cs typeface="Arial" panose="020B0604020202020204" pitchFamily="34" charset="0"/>
              </a:rPr>
              <a:t>Went upstairs to get her shoe</a:t>
            </a:r>
          </a:p>
          <a:p>
            <a:r>
              <a:rPr lang="en-GB" sz="1600" dirty="0">
                <a:latin typeface="Arial" panose="020B0604020202020204" pitchFamily="34" charset="0"/>
                <a:cs typeface="Arial" panose="020B0604020202020204" pitchFamily="34" charset="0"/>
              </a:rPr>
              <a:t>By mistake the heel did break</a:t>
            </a:r>
          </a:p>
          <a:p>
            <a:r>
              <a:rPr lang="en-GB" sz="1600" dirty="0">
                <a:latin typeface="Arial" panose="020B0604020202020204" pitchFamily="34" charset="0"/>
                <a:cs typeface="Arial" panose="020B0604020202020204" pitchFamily="34" charset="0"/>
              </a:rPr>
              <a:t>How many cobblers did it take?</a:t>
            </a:r>
          </a:p>
          <a:p>
            <a:r>
              <a:rPr lang="en-GB" sz="1600" dirty="0">
                <a:latin typeface="Arial" panose="020B0604020202020204" pitchFamily="34" charset="0"/>
                <a:cs typeface="Arial" panose="020B0604020202020204" pitchFamily="34" charset="0"/>
              </a:rPr>
              <a:t>2, 4, 6 ,8......</a:t>
            </a:r>
          </a:p>
        </p:txBody>
      </p:sp>
      <p:sp>
        <p:nvSpPr>
          <p:cNvPr id="8" name="TextBox 7">
            <a:extLst>
              <a:ext uri="{FF2B5EF4-FFF2-40B4-BE49-F238E27FC236}">
                <a16:creationId xmlns:a16="http://schemas.microsoft.com/office/drawing/2014/main" id="{76F28BED-BBC3-4656-97C6-9D3A2D59503B}"/>
              </a:ext>
            </a:extLst>
          </p:cNvPr>
          <p:cNvSpPr txBox="1"/>
          <p:nvPr/>
        </p:nvSpPr>
        <p:spPr>
          <a:xfrm>
            <a:off x="4505533" y="4020544"/>
            <a:ext cx="3179345" cy="132343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Cinderella dressed in green</a:t>
            </a:r>
          </a:p>
          <a:p>
            <a:r>
              <a:rPr lang="en-GB" sz="1600" dirty="0">
                <a:latin typeface="Arial" panose="020B0604020202020204" pitchFamily="34" charset="0"/>
                <a:cs typeface="Arial" panose="020B0604020202020204" pitchFamily="34" charset="0"/>
              </a:rPr>
              <a:t>Went upstairs to get ice cream</a:t>
            </a:r>
          </a:p>
          <a:p>
            <a:r>
              <a:rPr lang="en-GB" sz="1600" dirty="0">
                <a:latin typeface="Arial" panose="020B0604020202020204" pitchFamily="34" charset="0"/>
                <a:cs typeface="Arial" panose="020B0604020202020204" pitchFamily="34" charset="0"/>
              </a:rPr>
              <a:t>By mistake she spilled her shake</a:t>
            </a:r>
          </a:p>
          <a:p>
            <a:r>
              <a:rPr lang="en-GB" sz="1600" dirty="0">
                <a:latin typeface="Arial" panose="020B0604020202020204" pitchFamily="34" charset="0"/>
                <a:cs typeface="Arial" panose="020B0604020202020204" pitchFamily="34" charset="0"/>
              </a:rPr>
              <a:t>How many napkins did it take?</a:t>
            </a:r>
          </a:p>
          <a:p>
            <a:r>
              <a:rPr lang="en-GB" sz="1600" dirty="0">
                <a:latin typeface="Arial" panose="020B0604020202020204" pitchFamily="34" charset="0"/>
                <a:cs typeface="Arial" panose="020B0604020202020204" pitchFamily="34" charset="0"/>
              </a:rPr>
              <a:t>3, 6, 9, 12……</a:t>
            </a:r>
          </a:p>
        </p:txBody>
      </p:sp>
      <p:sp>
        <p:nvSpPr>
          <p:cNvPr id="10" name="TextBox 9">
            <a:extLst>
              <a:ext uri="{FF2B5EF4-FFF2-40B4-BE49-F238E27FC236}">
                <a16:creationId xmlns:a16="http://schemas.microsoft.com/office/drawing/2014/main" id="{02B10FA2-7DEC-4E26-B95F-B17D08412EF5}"/>
              </a:ext>
            </a:extLst>
          </p:cNvPr>
          <p:cNvSpPr txBox="1"/>
          <p:nvPr/>
        </p:nvSpPr>
        <p:spPr>
          <a:xfrm>
            <a:off x="8534877" y="4010475"/>
            <a:ext cx="2961123" cy="132343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Cinderella dressed in red</a:t>
            </a:r>
          </a:p>
          <a:p>
            <a:r>
              <a:rPr lang="en-GB" sz="1600" dirty="0">
                <a:latin typeface="Arial" panose="020B0604020202020204" pitchFamily="34" charset="0"/>
                <a:cs typeface="Arial" panose="020B0604020202020204" pitchFamily="34" charset="0"/>
              </a:rPr>
              <a:t>Went upstairs to go to bed</a:t>
            </a:r>
          </a:p>
          <a:p>
            <a:r>
              <a:rPr lang="en-GB" sz="1600" dirty="0">
                <a:latin typeface="Arial" panose="020B0604020202020204" pitchFamily="34" charset="0"/>
                <a:cs typeface="Arial" panose="020B0604020202020204" pitchFamily="34" charset="0"/>
              </a:rPr>
              <a:t>By mistake she got toothache</a:t>
            </a:r>
          </a:p>
          <a:p>
            <a:r>
              <a:rPr lang="en-GB" sz="1600" dirty="0">
                <a:latin typeface="Arial" panose="020B0604020202020204" pitchFamily="34" charset="0"/>
                <a:cs typeface="Arial" panose="020B0604020202020204" pitchFamily="34" charset="0"/>
              </a:rPr>
              <a:t>How many dentists did it take?</a:t>
            </a:r>
          </a:p>
          <a:p>
            <a:r>
              <a:rPr lang="en-GB" sz="1600" dirty="0">
                <a:latin typeface="Arial" panose="020B0604020202020204" pitchFamily="34" charset="0"/>
                <a:cs typeface="Arial" panose="020B0604020202020204" pitchFamily="34" charset="0"/>
              </a:rPr>
              <a:t>4, 8, 12, 16……</a:t>
            </a:r>
          </a:p>
        </p:txBody>
      </p:sp>
    </p:spTree>
    <p:extLst>
      <p:ext uri="{BB962C8B-B14F-4D97-AF65-F5344CB8AC3E}">
        <p14:creationId xmlns:p14="http://schemas.microsoft.com/office/powerpoint/2010/main" val="40547085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808080" y="558536"/>
            <a:ext cx="10575840" cy="4750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24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32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A progressive Singing Scheme from Hertfordshire Music Service’s Primary Music Team.</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Singing is great, and we do it for lots of reasons; there are songs from different times and places, songs in different languages which offer us a flavour of a range of cultures, and a whole host of styles and genres.  We use it to make music together, to learn about something, to come together, to express our emotions and to celebrate.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know that singing has many benefits.  But what about Progression in Singing, the actual learning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how</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to sing?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progress through:</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Quality (doing something better and with more attention to detail)</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Demand (being able to tackle harder things) </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Range (widening our knowledge and repertoire)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Progression through Quality and Demand depend on us using material at the correct level for children to be able to have the most success.</a:t>
            </a:r>
          </a:p>
        </p:txBody>
      </p:sp>
    </p:spTree>
    <p:extLst>
      <p:ext uri="{BB962C8B-B14F-4D97-AF65-F5344CB8AC3E}">
        <p14:creationId xmlns:p14="http://schemas.microsoft.com/office/powerpoint/2010/main" val="2835547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B92E-737C-4443-8D0E-3ED899BF7ED1}"/>
              </a:ext>
            </a:extLst>
          </p:cNvPr>
          <p:cNvSpPr>
            <a:spLocks noGrp="1"/>
          </p:cNvSpPr>
          <p:nvPr>
            <p:ph type="title"/>
          </p:nvPr>
        </p:nvSpPr>
        <p:spPr>
          <a:xfrm>
            <a:off x="520041" y="702304"/>
            <a:ext cx="11151917" cy="747897"/>
          </a:xfrm>
        </p:spPr>
        <p:txBody>
          <a:bodyPr/>
          <a:lstStyle/>
          <a:p>
            <a:pPr algn="ctr"/>
            <a:r>
              <a:rPr lang="en-GB" sz="3600" dirty="0">
                <a:solidFill>
                  <a:srgbClr val="0070C0"/>
                </a:solidFill>
                <a:latin typeface="Arial" panose="020B0604020202020204" pitchFamily="34" charset="0"/>
                <a:cs typeface="Arial" panose="020B0604020202020204" pitchFamily="34" charset="0"/>
              </a:rPr>
              <a:t>Dads, Lads, Girls, Mums </a:t>
            </a:r>
          </a:p>
        </p:txBody>
      </p:sp>
      <p:pic>
        <p:nvPicPr>
          <p:cNvPr id="3" name="Picture 2">
            <a:extLst>
              <a:ext uri="{FF2B5EF4-FFF2-40B4-BE49-F238E27FC236}">
                <a16:creationId xmlns:a16="http://schemas.microsoft.com/office/drawing/2014/main" id="{29797CA0-AA1C-4CBF-BF5A-3A7A3E846A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823631"/>
            <a:ext cx="10800000" cy="1423540"/>
          </a:xfrm>
          <a:prstGeom prst="rect">
            <a:avLst/>
          </a:prstGeom>
        </p:spPr>
      </p:pic>
    </p:spTree>
    <p:extLst>
      <p:ext uri="{BB962C8B-B14F-4D97-AF65-F5344CB8AC3E}">
        <p14:creationId xmlns:p14="http://schemas.microsoft.com/office/powerpoint/2010/main" val="2600032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F393-359E-4BFB-B414-A8C739D2F2E2}"/>
              </a:ext>
            </a:extLst>
          </p:cNvPr>
          <p:cNvSpPr>
            <a:spLocks noGrp="1"/>
          </p:cNvSpPr>
          <p:nvPr>
            <p:ph type="title"/>
          </p:nvPr>
        </p:nvSpPr>
        <p:spPr>
          <a:xfrm>
            <a:off x="520041" y="822620"/>
            <a:ext cx="11151917" cy="747897"/>
          </a:xfrm>
        </p:spPr>
        <p:txBody>
          <a:bodyPr/>
          <a:lstStyle/>
          <a:p>
            <a:pPr algn="ctr"/>
            <a:r>
              <a:rPr lang="en-GB" sz="3600" dirty="0">
                <a:solidFill>
                  <a:srgbClr val="0070C0"/>
                </a:solidFill>
                <a:latin typeface="Arial" panose="020B0604020202020204" pitchFamily="34" charset="0"/>
                <a:cs typeface="Arial" panose="020B0604020202020204" pitchFamily="34" charset="0"/>
              </a:rPr>
              <a:t>Bounce High, Bounce Low</a:t>
            </a:r>
          </a:p>
        </p:txBody>
      </p:sp>
      <p:pic>
        <p:nvPicPr>
          <p:cNvPr id="3" name="Picture 2">
            <a:extLst>
              <a:ext uri="{FF2B5EF4-FFF2-40B4-BE49-F238E27FC236}">
                <a16:creationId xmlns:a16="http://schemas.microsoft.com/office/drawing/2014/main" id="{87CDE6B0-BA15-42FD-A79C-8E521B0637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5999" y="1693753"/>
            <a:ext cx="10800000" cy="2715168"/>
          </a:xfrm>
          <a:prstGeom prst="rect">
            <a:avLst/>
          </a:prstGeom>
        </p:spPr>
      </p:pic>
    </p:spTree>
    <p:extLst>
      <p:ext uri="{BB962C8B-B14F-4D97-AF65-F5344CB8AC3E}">
        <p14:creationId xmlns:p14="http://schemas.microsoft.com/office/powerpoint/2010/main" val="19827473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E72E-13EE-41EE-A961-349D15AAFE29}"/>
              </a:ext>
            </a:extLst>
          </p:cNvPr>
          <p:cNvSpPr>
            <a:spLocks noGrp="1"/>
          </p:cNvSpPr>
          <p:nvPr>
            <p:ph type="title"/>
          </p:nvPr>
        </p:nvSpPr>
        <p:spPr>
          <a:xfrm>
            <a:off x="838200" y="499552"/>
            <a:ext cx="10515600" cy="646104"/>
          </a:xfrm>
        </p:spPr>
        <p:txBody>
          <a:bodyPr/>
          <a:lstStyle/>
          <a:p>
            <a:pPr algn="ctr"/>
            <a:r>
              <a:rPr lang="en-GB" sz="3600" dirty="0">
                <a:solidFill>
                  <a:srgbClr val="0070C0"/>
                </a:solidFill>
                <a:latin typeface="Arial" panose="020B0604020202020204" pitchFamily="34" charset="0"/>
                <a:cs typeface="Arial" panose="020B0604020202020204" pitchFamily="34" charset="0"/>
              </a:rPr>
              <a:t>Have You Ever</a:t>
            </a:r>
          </a:p>
        </p:txBody>
      </p:sp>
      <p:pic>
        <p:nvPicPr>
          <p:cNvPr id="3" name="Picture 2">
            <a:extLst>
              <a:ext uri="{FF2B5EF4-FFF2-40B4-BE49-F238E27FC236}">
                <a16:creationId xmlns:a16="http://schemas.microsoft.com/office/drawing/2014/main" id="{44438E39-F12A-4C35-897A-B1454A4AAE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91863" y="1145656"/>
            <a:ext cx="8208274" cy="4196365"/>
          </a:xfrm>
          <a:prstGeom prst="rect">
            <a:avLst/>
          </a:prstGeom>
        </p:spPr>
      </p:pic>
    </p:spTree>
    <p:extLst>
      <p:ext uri="{BB962C8B-B14F-4D97-AF65-F5344CB8AC3E}">
        <p14:creationId xmlns:p14="http://schemas.microsoft.com/office/powerpoint/2010/main" val="4518591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5F66C-7570-4913-BD39-A6CC012E34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08534" y="1034716"/>
            <a:ext cx="7974932" cy="4334689"/>
          </a:xfrm>
          <a:prstGeom prst="rect">
            <a:avLst/>
          </a:prstGeom>
        </p:spPr>
      </p:pic>
      <p:sp>
        <p:nvSpPr>
          <p:cNvPr id="2" name="Title 1">
            <a:extLst>
              <a:ext uri="{FF2B5EF4-FFF2-40B4-BE49-F238E27FC236}">
                <a16:creationId xmlns:a16="http://schemas.microsoft.com/office/drawing/2014/main" id="{0D18A718-8BD1-4256-BFC5-4B8BCE7DB870}"/>
              </a:ext>
            </a:extLst>
          </p:cNvPr>
          <p:cNvSpPr>
            <a:spLocks noGrp="1"/>
          </p:cNvSpPr>
          <p:nvPr>
            <p:ph type="title"/>
          </p:nvPr>
        </p:nvSpPr>
        <p:spPr>
          <a:xfrm>
            <a:off x="838200" y="408439"/>
            <a:ext cx="10515600" cy="602213"/>
          </a:xfrm>
        </p:spPr>
        <p:txBody>
          <a:bodyPr/>
          <a:lstStyle/>
          <a:p>
            <a:pPr algn="ctr"/>
            <a:r>
              <a:rPr lang="en-GB" sz="3600" dirty="0">
                <a:solidFill>
                  <a:srgbClr val="0070C0"/>
                </a:solidFill>
                <a:latin typeface="Arial" panose="020B0604020202020204" pitchFamily="34" charset="0"/>
                <a:cs typeface="Arial" panose="020B0604020202020204" pitchFamily="34" charset="0"/>
              </a:rPr>
              <a:t>Everywhere We Go</a:t>
            </a:r>
          </a:p>
        </p:txBody>
      </p:sp>
    </p:spTree>
    <p:extLst>
      <p:ext uri="{BB962C8B-B14F-4D97-AF65-F5344CB8AC3E}">
        <p14:creationId xmlns:p14="http://schemas.microsoft.com/office/powerpoint/2010/main" val="4172240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C234-BD65-4708-ADDB-7257DE7115A7}"/>
              </a:ext>
            </a:extLst>
          </p:cNvPr>
          <p:cNvSpPr>
            <a:spLocks noGrp="1"/>
          </p:cNvSpPr>
          <p:nvPr>
            <p:ph type="title"/>
          </p:nvPr>
        </p:nvSpPr>
        <p:spPr>
          <a:xfrm>
            <a:off x="2033347" y="476867"/>
            <a:ext cx="8125303" cy="572867"/>
          </a:xfrm>
        </p:spPr>
        <p:txBody>
          <a:bodyPr>
            <a:noAutofit/>
          </a:bodyPr>
          <a:lstStyle/>
          <a:p>
            <a:pPr algn="ctr"/>
            <a:r>
              <a:rPr lang="en-GB" sz="3600" dirty="0">
                <a:solidFill>
                  <a:srgbClr val="0070C0"/>
                </a:solidFill>
                <a:latin typeface="Arial" panose="020B0604020202020204" pitchFamily="34" charset="0"/>
                <a:cs typeface="Arial" panose="020B0604020202020204" pitchFamily="34" charset="0"/>
              </a:rPr>
              <a:t>Do You Want a Choc’late Ice Sir?</a:t>
            </a:r>
          </a:p>
        </p:txBody>
      </p:sp>
      <p:pic>
        <p:nvPicPr>
          <p:cNvPr id="4" name="Picture 3">
            <a:extLst>
              <a:ext uri="{FF2B5EF4-FFF2-40B4-BE49-F238E27FC236}">
                <a16:creationId xmlns:a16="http://schemas.microsoft.com/office/drawing/2014/main" id="{D27C370D-9C87-4619-81BD-DD826A9B5F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35689" y="1133958"/>
            <a:ext cx="5520621" cy="4205080"/>
          </a:xfrm>
          <a:prstGeom prst="rect">
            <a:avLst/>
          </a:prstGeom>
        </p:spPr>
      </p:pic>
    </p:spTree>
    <p:extLst>
      <p:ext uri="{BB962C8B-B14F-4D97-AF65-F5344CB8AC3E}">
        <p14:creationId xmlns:p14="http://schemas.microsoft.com/office/powerpoint/2010/main" val="36154725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299C-46DC-4EAD-9C63-12ADCFF51C95}"/>
              </a:ext>
            </a:extLst>
          </p:cNvPr>
          <p:cNvSpPr>
            <a:spLocks noGrp="1"/>
          </p:cNvSpPr>
          <p:nvPr>
            <p:ph type="title"/>
          </p:nvPr>
        </p:nvSpPr>
        <p:spPr>
          <a:xfrm>
            <a:off x="520041" y="533862"/>
            <a:ext cx="11151917" cy="585075"/>
          </a:xfrm>
        </p:spPr>
        <p:txBody>
          <a:bodyPr/>
          <a:lstStyle/>
          <a:p>
            <a:pPr algn="ctr"/>
            <a:r>
              <a:rPr lang="en-GB" sz="3600" dirty="0">
                <a:solidFill>
                  <a:srgbClr val="0070C0"/>
                </a:solidFill>
                <a:latin typeface="Arial" panose="020B0604020202020204" pitchFamily="34" charset="0"/>
                <a:cs typeface="Arial" panose="020B0604020202020204" pitchFamily="34" charset="0"/>
              </a:rPr>
              <a:t>High, Low, Chickalow</a:t>
            </a:r>
          </a:p>
        </p:txBody>
      </p:sp>
      <p:pic>
        <p:nvPicPr>
          <p:cNvPr id="3" name="Picture 2">
            <a:extLst>
              <a:ext uri="{FF2B5EF4-FFF2-40B4-BE49-F238E27FC236}">
                <a16:creationId xmlns:a16="http://schemas.microsoft.com/office/drawing/2014/main" id="{FD14A715-5D8D-4F14-8503-BAE4646E15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5999" y="1401911"/>
            <a:ext cx="10800000" cy="2674719"/>
          </a:xfrm>
          <a:prstGeom prst="rect">
            <a:avLst/>
          </a:prstGeom>
        </p:spPr>
      </p:pic>
    </p:spTree>
    <p:extLst>
      <p:ext uri="{BB962C8B-B14F-4D97-AF65-F5344CB8AC3E}">
        <p14:creationId xmlns:p14="http://schemas.microsoft.com/office/powerpoint/2010/main" val="364580454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1DDD-4BB6-44F2-8C3B-1A575F14A7E8}"/>
              </a:ext>
            </a:extLst>
          </p:cNvPr>
          <p:cNvSpPr>
            <a:spLocks noGrp="1"/>
          </p:cNvSpPr>
          <p:nvPr>
            <p:ph type="title"/>
          </p:nvPr>
        </p:nvSpPr>
        <p:spPr>
          <a:xfrm>
            <a:off x="520041" y="594020"/>
            <a:ext cx="11151917" cy="621170"/>
          </a:xfrm>
        </p:spPr>
        <p:txBody>
          <a:bodyPr/>
          <a:lstStyle/>
          <a:p>
            <a:pPr algn="ctr"/>
            <a:r>
              <a:rPr lang="en-GB" sz="3600" dirty="0">
                <a:solidFill>
                  <a:srgbClr val="0070C0"/>
                </a:solidFill>
                <a:latin typeface="Arial" panose="020B0604020202020204" pitchFamily="34" charset="0"/>
                <a:cs typeface="Arial" panose="020B0604020202020204" pitchFamily="34" charset="0"/>
              </a:rPr>
              <a:t>Chest, chest, knee</a:t>
            </a:r>
          </a:p>
        </p:txBody>
      </p:sp>
      <p:pic>
        <p:nvPicPr>
          <p:cNvPr id="3" name="Picture 2">
            <a:extLst>
              <a:ext uri="{FF2B5EF4-FFF2-40B4-BE49-F238E27FC236}">
                <a16:creationId xmlns:a16="http://schemas.microsoft.com/office/drawing/2014/main" id="{34D88B8F-8486-42D4-B385-C0D9076CC5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5999" y="1377848"/>
            <a:ext cx="10800000" cy="2674719"/>
          </a:xfrm>
          <a:prstGeom prst="rect">
            <a:avLst/>
          </a:prstGeom>
        </p:spPr>
      </p:pic>
    </p:spTree>
    <p:extLst>
      <p:ext uri="{BB962C8B-B14F-4D97-AF65-F5344CB8AC3E}">
        <p14:creationId xmlns:p14="http://schemas.microsoft.com/office/powerpoint/2010/main" val="17649425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5753-276C-4E7B-B682-3E78F64B83B4}"/>
              </a:ext>
            </a:extLst>
          </p:cNvPr>
          <p:cNvSpPr>
            <a:spLocks noGrp="1"/>
          </p:cNvSpPr>
          <p:nvPr>
            <p:ph type="title"/>
          </p:nvPr>
        </p:nvSpPr>
        <p:spPr>
          <a:xfrm>
            <a:off x="520041" y="594020"/>
            <a:ext cx="11151917" cy="585075"/>
          </a:xfrm>
        </p:spPr>
        <p:txBody>
          <a:bodyPr/>
          <a:lstStyle/>
          <a:p>
            <a:pPr algn="ctr"/>
            <a:r>
              <a:rPr lang="en-GB" sz="3600" dirty="0">
                <a:solidFill>
                  <a:srgbClr val="0070C0"/>
                </a:solidFill>
                <a:latin typeface="Arial" panose="020B0604020202020204" pitchFamily="34" charset="0"/>
                <a:cs typeface="Arial" panose="020B0604020202020204" pitchFamily="34" charset="0"/>
              </a:rPr>
              <a:t>All Round the Brickyard</a:t>
            </a:r>
          </a:p>
        </p:txBody>
      </p:sp>
      <p:pic>
        <p:nvPicPr>
          <p:cNvPr id="3" name="Picture 2">
            <a:extLst>
              <a:ext uri="{FF2B5EF4-FFF2-40B4-BE49-F238E27FC236}">
                <a16:creationId xmlns:a16="http://schemas.microsoft.com/office/drawing/2014/main" id="{07F9EC8F-F1DB-4C3D-8D12-27AE1D6C87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5999" y="1429445"/>
            <a:ext cx="10800000" cy="2689887"/>
          </a:xfrm>
          <a:prstGeom prst="rect">
            <a:avLst/>
          </a:prstGeom>
        </p:spPr>
      </p:pic>
    </p:spTree>
    <p:extLst>
      <p:ext uri="{BB962C8B-B14F-4D97-AF65-F5344CB8AC3E}">
        <p14:creationId xmlns:p14="http://schemas.microsoft.com/office/powerpoint/2010/main" val="90178232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A620-4711-4B2F-BABD-2AF741C674DE}"/>
              </a:ext>
            </a:extLst>
          </p:cNvPr>
          <p:cNvSpPr>
            <a:spLocks noGrp="1"/>
          </p:cNvSpPr>
          <p:nvPr>
            <p:ph type="title"/>
          </p:nvPr>
        </p:nvSpPr>
        <p:spPr>
          <a:xfrm>
            <a:off x="520041" y="606052"/>
            <a:ext cx="11151917" cy="609138"/>
          </a:xfrm>
        </p:spPr>
        <p:txBody>
          <a:bodyPr/>
          <a:lstStyle/>
          <a:p>
            <a:pPr algn="ctr"/>
            <a:r>
              <a:rPr lang="en-GB" sz="3600" dirty="0">
                <a:solidFill>
                  <a:srgbClr val="0070C0"/>
                </a:solidFill>
                <a:latin typeface="Arial" panose="020B0604020202020204" pitchFamily="34" charset="0"/>
                <a:cs typeface="Arial" panose="020B0604020202020204" pitchFamily="34" charset="0"/>
              </a:rPr>
              <a:t>Dipidu </a:t>
            </a:r>
          </a:p>
        </p:txBody>
      </p:sp>
      <p:pic>
        <p:nvPicPr>
          <p:cNvPr id="3" name="Picture 2">
            <a:extLst>
              <a:ext uri="{FF2B5EF4-FFF2-40B4-BE49-F238E27FC236}">
                <a16:creationId xmlns:a16="http://schemas.microsoft.com/office/drawing/2014/main" id="{B0A2F25E-B8CE-4BCE-9BEC-13DB0291F6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5999" y="1215190"/>
            <a:ext cx="10800000" cy="2689887"/>
          </a:xfrm>
          <a:prstGeom prst="rect">
            <a:avLst/>
          </a:prstGeom>
        </p:spPr>
      </p:pic>
    </p:spTree>
    <p:extLst>
      <p:ext uri="{BB962C8B-B14F-4D97-AF65-F5344CB8AC3E}">
        <p14:creationId xmlns:p14="http://schemas.microsoft.com/office/powerpoint/2010/main" val="21828644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7F8039-C527-4643-8F7B-133E15EC5AC4}"/>
              </a:ext>
            </a:extLst>
          </p:cNvPr>
          <p:cNvSpPr>
            <a:spLocks noGrp="1"/>
          </p:cNvSpPr>
          <p:nvPr>
            <p:ph type="title"/>
          </p:nvPr>
        </p:nvSpPr>
        <p:spPr>
          <a:xfrm>
            <a:off x="519248" y="461673"/>
            <a:ext cx="11151917" cy="547725"/>
          </a:xfrm>
        </p:spPr>
        <p:txBody>
          <a:bodyPr/>
          <a:lstStyle/>
          <a:p>
            <a:pPr algn="ctr"/>
            <a:r>
              <a:rPr lang="en-GB" sz="3600" dirty="0">
                <a:solidFill>
                  <a:srgbClr val="0070C0"/>
                </a:solidFill>
                <a:latin typeface="Arial" panose="020B0604020202020204" pitchFamily="34" charset="0"/>
                <a:cs typeface="Arial" panose="020B0604020202020204" pitchFamily="34" charset="0"/>
              </a:rPr>
              <a:t>Charlie Over The Ocean</a:t>
            </a:r>
          </a:p>
        </p:txBody>
      </p:sp>
      <p:pic>
        <p:nvPicPr>
          <p:cNvPr id="6" name="Picture 5">
            <a:extLst>
              <a:ext uri="{FF2B5EF4-FFF2-40B4-BE49-F238E27FC236}">
                <a16:creationId xmlns:a16="http://schemas.microsoft.com/office/drawing/2014/main" id="{068B5EBC-662D-411B-A2C3-D4F427A6BF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39158" y="1021430"/>
            <a:ext cx="9312095" cy="4371706"/>
          </a:xfrm>
          <a:prstGeom prst="rect">
            <a:avLst/>
          </a:prstGeom>
        </p:spPr>
      </p:pic>
    </p:spTree>
    <p:extLst>
      <p:ext uri="{BB962C8B-B14F-4D97-AF65-F5344CB8AC3E}">
        <p14:creationId xmlns:p14="http://schemas.microsoft.com/office/powerpoint/2010/main" val="17182844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2CB32D-6EAE-40DB-97B6-F9046E31B193}"/>
              </a:ext>
            </a:extLst>
          </p:cNvPr>
          <p:cNvSpPr txBox="1">
            <a:spLocks noGrp="1"/>
          </p:cNvSpPr>
          <p:nvPr>
            <p:ph type="title" idx="4294967295"/>
          </p:nvPr>
        </p:nvSpPr>
        <p:spPr>
          <a:xfrm>
            <a:off x="1046772" y="855748"/>
            <a:ext cx="10098455" cy="4377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All songs help us to expand our range, but which songs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actually help us to learn to sing and to improve it, to pitch-match, to use vowels to make and carry sound and consonants to carry meaning?  To use rhythm and phrase to convey the emotion and message of a song?  To use dynamics to really light up a performance?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Looking at song books it can be difficult to work out which songs to chose to allow children’s voices to develop systematically and naturally, with attention to detail and satisfaction of a good job done.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is where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16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comes in. Think of it as a Reading Scheme for singing where all the work on selecting material for progression has been done for you.</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doesn’t mean that you can’t sing any other songs - far from it!  Having a singing ‘scheme’ will allow you to use other songs for all the purposes you need.  Just as using a Reading Scheme it doesn’t mean we deny children access to other books - think of those other songs as Library Books to enhance our pleasure and enjoyment of singing!</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31812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01A4-BC5F-4D1F-92AE-CE4A783F8B98}"/>
              </a:ext>
            </a:extLst>
          </p:cNvPr>
          <p:cNvSpPr>
            <a:spLocks noGrp="1"/>
          </p:cNvSpPr>
          <p:nvPr>
            <p:ph type="title"/>
          </p:nvPr>
        </p:nvSpPr>
        <p:spPr>
          <a:xfrm>
            <a:off x="838200" y="423761"/>
            <a:ext cx="10515600" cy="662781"/>
          </a:xfrm>
        </p:spPr>
        <p:txBody>
          <a:bodyPr/>
          <a:lstStyle/>
          <a:p>
            <a:pPr algn="ctr"/>
            <a:r>
              <a:rPr lang="en-GB" sz="3600" dirty="0">
                <a:solidFill>
                  <a:srgbClr val="0070C0"/>
                </a:solidFill>
                <a:latin typeface="Arial" panose="020B0604020202020204" pitchFamily="34" charset="0"/>
                <a:cs typeface="Arial" panose="020B0604020202020204" pitchFamily="34" charset="0"/>
              </a:rPr>
              <a:t>When I Was One</a:t>
            </a:r>
          </a:p>
        </p:txBody>
      </p:sp>
      <p:pic>
        <p:nvPicPr>
          <p:cNvPr id="3" name="Picture 2">
            <a:extLst>
              <a:ext uri="{FF2B5EF4-FFF2-40B4-BE49-F238E27FC236}">
                <a16:creationId xmlns:a16="http://schemas.microsoft.com/office/drawing/2014/main" id="{A99D50DF-4F63-4462-A039-D31F0CF32C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84797" y="1038416"/>
            <a:ext cx="7022406" cy="4335997"/>
          </a:xfrm>
          <a:prstGeom prst="rect">
            <a:avLst/>
          </a:prstGeom>
        </p:spPr>
      </p:pic>
    </p:spTree>
    <p:extLst>
      <p:ext uri="{BB962C8B-B14F-4D97-AF65-F5344CB8AC3E}">
        <p14:creationId xmlns:p14="http://schemas.microsoft.com/office/powerpoint/2010/main" val="24064116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D739-94AF-4AF7-AE7F-B9EB7D1DF86C}"/>
              </a:ext>
            </a:extLst>
          </p:cNvPr>
          <p:cNvSpPr>
            <a:spLocks noGrp="1"/>
          </p:cNvSpPr>
          <p:nvPr>
            <p:ph type="title"/>
          </p:nvPr>
        </p:nvSpPr>
        <p:spPr/>
        <p:txBody>
          <a:bodyPr/>
          <a:lstStyle/>
          <a:p>
            <a:pPr algn="ctr"/>
            <a:r>
              <a:rPr lang="en-GB" sz="3600" dirty="0">
                <a:solidFill>
                  <a:srgbClr val="0070C0"/>
                </a:solidFill>
                <a:latin typeface="Arial" panose="020B0604020202020204" pitchFamily="34" charset="0"/>
                <a:cs typeface="Arial" panose="020B0604020202020204" pitchFamily="34" charset="0"/>
              </a:rPr>
              <a:t>Obsiwana </a:t>
            </a:r>
          </a:p>
        </p:txBody>
      </p:sp>
      <p:pic>
        <p:nvPicPr>
          <p:cNvPr id="3" name="Picture 2">
            <a:extLst>
              <a:ext uri="{FF2B5EF4-FFF2-40B4-BE49-F238E27FC236}">
                <a16:creationId xmlns:a16="http://schemas.microsoft.com/office/drawing/2014/main" id="{5504E6DF-904C-47CE-8F87-37238411EF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5206" y="1185506"/>
            <a:ext cx="10800000" cy="3539325"/>
          </a:xfrm>
          <a:prstGeom prst="rect">
            <a:avLst/>
          </a:prstGeom>
        </p:spPr>
      </p:pic>
    </p:spTree>
    <p:extLst>
      <p:ext uri="{BB962C8B-B14F-4D97-AF65-F5344CB8AC3E}">
        <p14:creationId xmlns:p14="http://schemas.microsoft.com/office/powerpoint/2010/main" val="338431372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5DEF-D26C-4F10-8B9F-DA6D2DEDE239}"/>
              </a:ext>
            </a:extLst>
          </p:cNvPr>
          <p:cNvSpPr>
            <a:spLocks noGrp="1"/>
          </p:cNvSpPr>
          <p:nvPr>
            <p:ph type="title"/>
          </p:nvPr>
        </p:nvSpPr>
        <p:spPr>
          <a:xfrm>
            <a:off x="520041" y="606051"/>
            <a:ext cx="11151917" cy="597107"/>
          </a:xfrm>
        </p:spPr>
        <p:txBody>
          <a:bodyPr/>
          <a:lstStyle/>
          <a:p>
            <a:pPr algn="ctr"/>
            <a:r>
              <a:rPr lang="en-GB" sz="3600" dirty="0">
                <a:solidFill>
                  <a:srgbClr val="0070C0"/>
                </a:solidFill>
                <a:latin typeface="Arial" panose="020B0604020202020204" pitchFamily="34" charset="0"/>
                <a:cs typeface="Arial" panose="020B0604020202020204" pitchFamily="34" charset="0"/>
              </a:rPr>
              <a:t>Naka Naka Hoi!</a:t>
            </a:r>
          </a:p>
        </p:txBody>
      </p:sp>
      <p:pic>
        <p:nvPicPr>
          <p:cNvPr id="3" name="Picture 2">
            <a:extLst>
              <a:ext uri="{FF2B5EF4-FFF2-40B4-BE49-F238E27FC236}">
                <a16:creationId xmlns:a16="http://schemas.microsoft.com/office/drawing/2014/main" id="{F7C3E9B3-E7C1-4263-ABC5-E51EE08825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999" y="1386410"/>
            <a:ext cx="11520000" cy="2836854"/>
          </a:xfrm>
          <a:prstGeom prst="rect">
            <a:avLst/>
          </a:prstGeom>
        </p:spPr>
      </p:pic>
    </p:spTree>
    <p:extLst>
      <p:ext uri="{BB962C8B-B14F-4D97-AF65-F5344CB8AC3E}">
        <p14:creationId xmlns:p14="http://schemas.microsoft.com/office/powerpoint/2010/main" val="40055106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C39A-DE74-4385-A65D-837ED958F7B7}"/>
              </a:ext>
            </a:extLst>
          </p:cNvPr>
          <p:cNvSpPr>
            <a:spLocks noGrp="1"/>
          </p:cNvSpPr>
          <p:nvPr>
            <p:ph type="title"/>
          </p:nvPr>
        </p:nvSpPr>
        <p:spPr>
          <a:xfrm>
            <a:off x="520040" y="642147"/>
            <a:ext cx="11151917" cy="548980"/>
          </a:xfrm>
        </p:spPr>
        <p:txBody>
          <a:bodyPr/>
          <a:lstStyle/>
          <a:p>
            <a:pPr algn="ctr"/>
            <a:r>
              <a:rPr lang="en-GB" sz="3600" dirty="0">
                <a:solidFill>
                  <a:srgbClr val="0070C0"/>
                </a:solidFill>
                <a:latin typeface="Arial" panose="020B0604020202020204" pitchFamily="34" charset="0"/>
                <a:cs typeface="Arial" panose="020B0604020202020204" pitchFamily="34" charset="0"/>
              </a:rPr>
              <a:t>Sorida </a:t>
            </a:r>
          </a:p>
        </p:txBody>
      </p:sp>
      <p:pic>
        <p:nvPicPr>
          <p:cNvPr id="3" name="Picture 2">
            <a:extLst>
              <a:ext uri="{FF2B5EF4-FFF2-40B4-BE49-F238E27FC236}">
                <a16:creationId xmlns:a16="http://schemas.microsoft.com/office/drawing/2014/main" id="{AEF66823-3F75-4C57-BB67-9E1014D987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999" y="1317690"/>
            <a:ext cx="11520000" cy="2853034"/>
          </a:xfrm>
          <a:prstGeom prst="rect">
            <a:avLst/>
          </a:prstGeom>
        </p:spPr>
      </p:pic>
    </p:spTree>
    <p:extLst>
      <p:ext uri="{BB962C8B-B14F-4D97-AF65-F5344CB8AC3E}">
        <p14:creationId xmlns:p14="http://schemas.microsoft.com/office/powerpoint/2010/main" val="353898787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C508-C730-4D7D-8751-0E76C591932E}"/>
              </a:ext>
            </a:extLst>
          </p:cNvPr>
          <p:cNvSpPr>
            <a:spLocks noGrp="1"/>
          </p:cNvSpPr>
          <p:nvPr>
            <p:ph type="title"/>
          </p:nvPr>
        </p:nvSpPr>
        <p:spPr>
          <a:xfrm>
            <a:off x="838200" y="501650"/>
            <a:ext cx="10515600" cy="622019"/>
          </a:xfrm>
        </p:spPr>
        <p:txBody>
          <a:bodyPr/>
          <a:lstStyle/>
          <a:p>
            <a:pPr algn="ctr"/>
            <a:r>
              <a:rPr lang="en-GB" sz="3600" dirty="0">
                <a:solidFill>
                  <a:srgbClr val="0070C0"/>
                </a:solidFill>
                <a:latin typeface="Arial" panose="020B0604020202020204" pitchFamily="34" charset="0"/>
                <a:cs typeface="Arial" panose="020B0604020202020204" pitchFamily="34" charset="0"/>
              </a:rPr>
              <a:t>El Can Can</a:t>
            </a:r>
          </a:p>
        </p:txBody>
      </p:sp>
      <p:pic>
        <p:nvPicPr>
          <p:cNvPr id="3" name="Picture 2">
            <a:extLst>
              <a:ext uri="{FF2B5EF4-FFF2-40B4-BE49-F238E27FC236}">
                <a16:creationId xmlns:a16="http://schemas.microsoft.com/office/drawing/2014/main" id="{8B6C1204-55FC-48D2-82D7-22D45607FE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999" y="1123669"/>
            <a:ext cx="11520000" cy="2896179"/>
          </a:xfrm>
          <a:prstGeom prst="rect">
            <a:avLst/>
          </a:prstGeom>
        </p:spPr>
      </p:pic>
      <p:sp>
        <p:nvSpPr>
          <p:cNvPr id="4" name="Rectangle 3">
            <a:extLst>
              <a:ext uri="{FF2B5EF4-FFF2-40B4-BE49-F238E27FC236}">
                <a16:creationId xmlns:a16="http://schemas.microsoft.com/office/drawing/2014/main" id="{F4F8581A-ED2C-4C2E-980C-D53478400922}"/>
              </a:ext>
            </a:extLst>
          </p:cNvPr>
          <p:cNvSpPr/>
          <p:nvPr/>
        </p:nvSpPr>
        <p:spPr>
          <a:xfrm>
            <a:off x="335999" y="4094735"/>
            <a:ext cx="3550201" cy="1323439"/>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Translation:</a:t>
            </a:r>
          </a:p>
          <a:p>
            <a:r>
              <a:rPr lang="en-GB" sz="1600" i="1" dirty="0">
                <a:latin typeface="Arial" panose="020B0604020202020204" pitchFamily="34" charset="0"/>
                <a:cs typeface="Arial" panose="020B0604020202020204" pitchFamily="34" charset="0"/>
              </a:rPr>
              <a:t>‘The can-can, the can-can,</a:t>
            </a:r>
          </a:p>
          <a:p>
            <a:r>
              <a:rPr lang="en-GB" sz="1600" i="1" dirty="0">
                <a:latin typeface="Arial" panose="020B0604020202020204" pitchFamily="34" charset="0"/>
                <a:cs typeface="Arial" panose="020B0604020202020204" pitchFamily="34" charset="0"/>
              </a:rPr>
              <a:t>All the children know how to dance </a:t>
            </a:r>
          </a:p>
          <a:p>
            <a:r>
              <a:rPr lang="en-GB" sz="1600" i="1" dirty="0">
                <a:latin typeface="Arial" panose="020B0604020202020204" pitchFamily="34" charset="0"/>
                <a:cs typeface="Arial" panose="020B0604020202020204" pitchFamily="34" charset="0"/>
              </a:rPr>
              <a:t>With one foot with one foot</a:t>
            </a:r>
          </a:p>
          <a:p>
            <a:r>
              <a:rPr lang="en-GB" sz="1600" i="1" dirty="0">
                <a:latin typeface="Arial" panose="020B0604020202020204" pitchFamily="34" charset="0"/>
                <a:cs typeface="Arial" panose="020B0604020202020204" pitchFamily="34" charset="0"/>
              </a:rPr>
              <a:t>All the children know how to dance’</a:t>
            </a:r>
          </a:p>
        </p:txBody>
      </p:sp>
    </p:spTree>
    <p:extLst>
      <p:ext uri="{BB962C8B-B14F-4D97-AF65-F5344CB8AC3E}">
        <p14:creationId xmlns:p14="http://schemas.microsoft.com/office/powerpoint/2010/main" val="258288522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F9D3-7CB3-44E0-92DB-424315831864}"/>
              </a:ext>
            </a:extLst>
          </p:cNvPr>
          <p:cNvSpPr>
            <a:spLocks noGrp="1"/>
          </p:cNvSpPr>
          <p:nvPr>
            <p:ph type="title"/>
          </p:nvPr>
        </p:nvSpPr>
        <p:spPr>
          <a:xfrm>
            <a:off x="520041" y="533862"/>
            <a:ext cx="11151917" cy="657265"/>
          </a:xfrm>
        </p:spPr>
        <p:txBody>
          <a:bodyPr/>
          <a:lstStyle/>
          <a:p>
            <a:pPr algn="ctr"/>
            <a:r>
              <a:rPr lang="en-GB" sz="3600" dirty="0">
                <a:solidFill>
                  <a:srgbClr val="0070C0"/>
                </a:solidFill>
                <a:latin typeface="Arial" panose="020B0604020202020204" pitchFamily="34" charset="0"/>
                <a:cs typeface="Arial" panose="020B0604020202020204" pitchFamily="34" charset="0"/>
              </a:rPr>
              <a:t>Petit Jacques Danse</a:t>
            </a:r>
          </a:p>
        </p:txBody>
      </p:sp>
      <p:pic>
        <p:nvPicPr>
          <p:cNvPr id="4" name="Picture 3">
            <a:extLst>
              <a:ext uri="{FF2B5EF4-FFF2-40B4-BE49-F238E27FC236}">
                <a16:creationId xmlns:a16="http://schemas.microsoft.com/office/drawing/2014/main" id="{A393653A-2BA2-4D52-A8D7-4F35D73E82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999" y="1336496"/>
            <a:ext cx="11520000" cy="3090337"/>
          </a:xfrm>
          <a:prstGeom prst="rect">
            <a:avLst/>
          </a:prstGeom>
        </p:spPr>
      </p:pic>
    </p:spTree>
    <p:extLst>
      <p:ext uri="{BB962C8B-B14F-4D97-AF65-F5344CB8AC3E}">
        <p14:creationId xmlns:p14="http://schemas.microsoft.com/office/powerpoint/2010/main" val="29249083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D11F-920D-4720-8CA0-5146ED5D675F}"/>
              </a:ext>
            </a:extLst>
          </p:cNvPr>
          <p:cNvSpPr>
            <a:spLocks noGrp="1"/>
          </p:cNvSpPr>
          <p:nvPr>
            <p:ph type="title"/>
          </p:nvPr>
        </p:nvSpPr>
        <p:spPr>
          <a:xfrm>
            <a:off x="519248" y="497770"/>
            <a:ext cx="11151917" cy="621170"/>
          </a:xfrm>
        </p:spPr>
        <p:txBody>
          <a:bodyPr/>
          <a:lstStyle/>
          <a:p>
            <a:pPr algn="ctr"/>
            <a:r>
              <a:rPr lang="en-GB" sz="3600" dirty="0">
                <a:solidFill>
                  <a:srgbClr val="0070C0"/>
                </a:solidFill>
                <a:latin typeface="Arial" panose="020B0604020202020204" pitchFamily="34" charset="0"/>
                <a:cs typeface="Arial" panose="020B0604020202020204" pitchFamily="34" charset="0"/>
              </a:rPr>
              <a:t>Henry King of England</a:t>
            </a:r>
          </a:p>
        </p:txBody>
      </p:sp>
      <p:pic>
        <p:nvPicPr>
          <p:cNvPr id="3" name="Picture 2">
            <a:extLst>
              <a:ext uri="{FF2B5EF4-FFF2-40B4-BE49-F238E27FC236}">
                <a16:creationId xmlns:a16="http://schemas.microsoft.com/office/drawing/2014/main" id="{78CE8239-02AE-4851-BA89-C13D386FDD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7453" y="1233599"/>
            <a:ext cx="10455506" cy="3915920"/>
          </a:xfrm>
          <a:prstGeom prst="rect">
            <a:avLst/>
          </a:prstGeom>
        </p:spPr>
      </p:pic>
    </p:spTree>
    <p:extLst>
      <p:ext uri="{BB962C8B-B14F-4D97-AF65-F5344CB8AC3E}">
        <p14:creationId xmlns:p14="http://schemas.microsoft.com/office/powerpoint/2010/main" val="258074128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6B0A-48D7-40A6-B58C-2836B0C3C13E}"/>
              </a:ext>
            </a:extLst>
          </p:cNvPr>
          <p:cNvSpPr>
            <a:spLocks noGrp="1"/>
          </p:cNvSpPr>
          <p:nvPr>
            <p:ph type="title"/>
          </p:nvPr>
        </p:nvSpPr>
        <p:spPr>
          <a:xfrm>
            <a:off x="519248" y="620491"/>
            <a:ext cx="11151917" cy="642825"/>
          </a:xfrm>
        </p:spPr>
        <p:txBody>
          <a:bodyPr/>
          <a:lstStyle/>
          <a:p>
            <a:pPr algn="ctr"/>
            <a:r>
              <a:rPr lang="en-GB" sz="3600" dirty="0">
                <a:solidFill>
                  <a:srgbClr val="0070C0"/>
                </a:solidFill>
                <a:latin typeface="Arial" panose="020B0604020202020204" pitchFamily="34" charset="0"/>
                <a:cs typeface="Arial" panose="020B0604020202020204" pitchFamily="34" charset="0"/>
              </a:rPr>
              <a:t>Henry King of England cont.</a:t>
            </a:r>
          </a:p>
        </p:txBody>
      </p:sp>
      <p:sp>
        <p:nvSpPr>
          <p:cNvPr id="12" name="TextBox 11">
            <a:extLst>
              <a:ext uri="{FF2B5EF4-FFF2-40B4-BE49-F238E27FC236}">
                <a16:creationId xmlns:a16="http://schemas.microsoft.com/office/drawing/2014/main" id="{4490C85D-CBFC-4467-BC06-FE3C717431A3}"/>
              </a:ext>
            </a:extLst>
          </p:cNvPr>
          <p:cNvSpPr txBox="1"/>
          <p:nvPr/>
        </p:nvSpPr>
        <p:spPr>
          <a:xfrm>
            <a:off x="935415" y="1479937"/>
            <a:ext cx="3162415" cy="184665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2. Henry King of England </a:t>
            </a:r>
          </a:p>
          <a:p>
            <a:r>
              <a:rPr lang="en-GB" sz="1600" dirty="0">
                <a:latin typeface="Arial" panose="020B0604020202020204" pitchFamily="34" charset="0"/>
                <a:cs typeface="Arial" panose="020B0604020202020204" pitchFamily="34" charset="0"/>
              </a:rPr>
              <a:t>Had a house in Hertfordshire.</a:t>
            </a:r>
          </a:p>
          <a:p>
            <a:r>
              <a:rPr lang="en-GB" sz="1600" dirty="0">
                <a:latin typeface="Arial" panose="020B0604020202020204" pitchFamily="34" charset="0"/>
                <a:cs typeface="Arial" panose="020B0604020202020204" pitchFamily="34" charset="0"/>
              </a:rPr>
              <a:t>Spent his days on horseback </a:t>
            </a:r>
          </a:p>
          <a:p>
            <a:r>
              <a:rPr lang="en-GB" sz="1600" dirty="0">
                <a:latin typeface="Arial" panose="020B0604020202020204" pitchFamily="34" charset="0"/>
                <a:cs typeface="Arial" panose="020B0604020202020204" pitchFamily="34" charset="0"/>
              </a:rPr>
              <a:t>When he liked to hunt for deer.</a:t>
            </a:r>
          </a:p>
          <a:p>
            <a:r>
              <a:rPr lang="en-GB" sz="1600" dirty="0">
                <a:latin typeface="Arial" panose="020B0604020202020204" pitchFamily="34" charset="0"/>
                <a:cs typeface="Arial" panose="020B0604020202020204" pitchFamily="34" charset="0"/>
              </a:rPr>
              <a:t>Liked his clothes and ‘bling’ </a:t>
            </a:r>
          </a:p>
          <a:p>
            <a:r>
              <a:rPr lang="en-GB" sz="1600" dirty="0">
                <a:latin typeface="Arial" panose="020B0604020202020204" pitchFamily="34" charset="0"/>
                <a:cs typeface="Arial" panose="020B0604020202020204" pitchFamily="34" charset="0"/>
              </a:rPr>
              <a:t>He could dance and sing</a:t>
            </a:r>
          </a:p>
          <a:p>
            <a:r>
              <a:rPr lang="en-GB" sz="1600" dirty="0">
                <a:latin typeface="Arial" panose="020B0604020202020204" pitchFamily="34" charset="0"/>
                <a:cs typeface="Arial" panose="020B0604020202020204" pitchFamily="34" charset="0"/>
              </a:rPr>
              <a:t>Fa la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endParaRPr lang="en-GB"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E96F72-3777-49E8-BBF0-B5A6AED1650F}"/>
              </a:ext>
            </a:extLst>
          </p:cNvPr>
          <p:cNvSpPr txBox="1"/>
          <p:nvPr/>
        </p:nvSpPr>
        <p:spPr>
          <a:xfrm>
            <a:off x="4513998" y="1479937"/>
            <a:ext cx="3162415" cy="2123658"/>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 Henry King of England </a:t>
            </a:r>
          </a:p>
          <a:p>
            <a:r>
              <a:rPr lang="en-GB" sz="1600" dirty="0">
                <a:latin typeface="Arial" panose="020B0604020202020204" pitchFamily="34" charset="0"/>
                <a:cs typeface="Arial" panose="020B0604020202020204" pitchFamily="34" charset="0"/>
              </a:rPr>
              <a:t>Had a house in Hertfordshire.</a:t>
            </a:r>
          </a:p>
          <a:p>
            <a:r>
              <a:rPr lang="en-GB" sz="1600" dirty="0">
                <a:latin typeface="Arial" panose="020B0604020202020204" pitchFamily="34" charset="0"/>
                <a:cs typeface="Arial" panose="020B0604020202020204" pitchFamily="34" charset="0"/>
              </a:rPr>
              <a:t>Spent his days on horseback </a:t>
            </a:r>
          </a:p>
          <a:p>
            <a:r>
              <a:rPr lang="en-GB" sz="1600" dirty="0">
                <a:latin typeface="Arial" panose="020B0604020202020204" pitchFamily="34" charset="0"/>
                <a:cs typeface="Arial" panose="020B0604020202020204" pitchFamily="34" charset="0"/>
              </a:rPr>
              <a:t>When he liked to hunt for deer.</a:t>
            </a:r>
          </a:p>
          <a:p>
            <a:r>
              <a:rPr lang="en-GB" sz="1600" dirty="0">
                <a:latin typeface="Arial" panose="020B0604020202020204" pitchFamily="34" charset="0"/>
                <a:cs typeface="Arial" panose="020B0604020202020204" pitchFamily="34" charset="0"/>
              </a:rPr>
              <a:t>Told the church “I’m King!”</a:t>
            </a:r>
          </a:p>
          <a:p>
            <a:r>
              <a:rPr lang="en-GB" sz="1600" dirty="0">
                <a:latin typeface="Arial" panose="020B0604020202020204" pitchFamily="34" charset="0"/>
                <a:cs typeface="Arial" panose="020B0604020202020204" pitchFamily="34" charset="0"/>
              </a:rPr>
              <a:t>Liked his clothes and ‘bling’ </a:t>
            </a:r>
          </a:p>
          <a:p>
            <a:r>
              <a:rPr lang="en-GB" sz="1600" dirty="0">
                <a:latin typeface="Arial" panose="020B0604020202020204" pitchFamily="34" charset="0"/>
                <a:cs typeface="Arial" panose="020B0604020202020204" pitchFamily="34" charset="0"/>
              </a:rPr>
              <a:t>He could dance and sing</a:t>
            </a:r>
          </a:p>
          <a:p>
            <a:r>
              <a:rPr lang="en-GB" sz="1600" dirty="0">
                <a:latin typeface="Arial" panose="020B0604020202020204" pitchFamily="34" charset="0"/>
                <a:cs typeface="Arial" panose="020B0604020202020204" pitchFamily="34" charset="0"/>
              </a:rPr>
              <a:t>Fa la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endParaRPr lang="en-GB"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A14C121-D3BB-4CBB-85E2-B218F396BD48}"/>
              </a:ext>
            </a:extLst>
          </p:cNvPr>
          <p:cNvSpPr txBox="1"/>
          <p:nvPr/>
        </p:nvSpPr>
        <p:spPr>
          <a:xfrm>
            <a:off x="8092581" y="1479937"/>
            <a:ext cx="3010903" cy="2339102"/>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4. Henry King of England </a:t>
            </a:r>
          </a:p>
          <a:p>
            <a:r>
              <a:rPr lang="en-GB" sz="1600" dirty="0">
                <a:latin typeface="Arial" panose="020B0604020202020204" pitchFamily="34" charset="0"/>
                <a:cs typeface="Arial" panose="020B0604020202020204" pitchFamily="34" charset="0"/>
              </a:rPr>
              <a:t>Had a house in Hertfordshire.</a:t>
            </a:r>
          </a:p>
          <a:p>
            <a:r>
              <a:rPr lang="en-GB" sz="1600" dirty="0">
                <a:latin typeface="Arial" panose="020B0604020202020204" pitchFamily="34" charset="0"/>
                <a:cs typeface="Arial" panose="020B0604020202020204" pitchFamily="34" charset="0"/>
              </a:rPr>
              <a:t>Spent his days on horseback </a:t>
            </a:r>
          </a:p>
          <a:p>
            <a:r>
              <a:rPr lang="en-GB" sz="1600" dirty="0">
                <a:latin typeface="Arial" panose="020B0604020202020204" pitchFamily="34" charset="0"/>
                <a:cs typeface="Arial" panose="020B0604020202020204" pitchFamily="34" charset="0"/>
              </a:rPr>
              <a:t>When he liked to hunt for deer.</a:t>
            </a:r>
          </a:p>
          <a:p>
            <a:r>
              <a:rPr lang="en-GB" sz="1600" dirty="0">
                <a:latin typeface="Arial" panose="020B0604020202020204" pitchFamily="34" charset="0"/>
                <a:cs typeface="Arial" panose="020B0604020202020204" pitchFamily="34" charset="0"/>
              </a:rPr>
              <a:t>Totalled six weddings!</a:t>
            </a:r>
          </a:p>
          <a:p>
            <a:r>
              <a:rPr lang="en-GB" sz="1600" dirty="0">
                <a:latin typeface="Arial" panose="020B0604020202020204" pitchFamily="34" charset="0"/>
                <a:cs typeface="Arial" panose="020B0604020202020204" pitchFamily="34" charset="0"/>
              </a:rPr>
              <a:t>Told the church “I’m King!”</a:t>
            </a:r>
          </a:p>
          <a:p>
            <a:r>
              <a:rPr lang="en-GB" sz="1600" dirty="0">
                <a:latin typeface="Arial" panose="020B0604020202020204" pitchFamily="34" charset="0"/>
                <a:cs typeface="Arial" panose="020B0604020202020204" pitchFamily="34" charset="0"/>
              </a:rPr>
              <a:t>Liked his clothes and ‘bling’ </a:t>
            </a:r>
          </a:p>
          <a:p>
            <a:r>
              <a:rPr lang="en-GB" sz="1600" dirty="0">
                <a:latin typeface="Arial" panose="020B0604020202020204" pitchFamily="34" charset="0"/>
                <a:cs typeface="Arial" panose="020B0604020202020204" pitchFamily="34" charset="0"/>
              </a:rPr>
              <a:t>He could dance and sing</a:t>
            </a:r>
          </a:p>
          <a:p>
            <a:r>
              <a:rPr lang="en-GB" sz="1600" dirty="0">
                <a:latin typeface="Arial" panose="020B0604020202020204" pitchFamily="34" charset="0"/>
                <a:cs typeface="Arial" panose="020B0604020202020204" pitchFamily="34" charset="0"/>
              </a:rPr>
              <a:t>Fa la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944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F815-B96D-424E-B9B6-4E6194B04C34}"/>
              </a:ext>
            </a:extLst>
          </p:cNvPr>
          <p:cNvSpPr>
            <a:spLocks noGrp="1"/>
          </p:cNvSpPr>
          <p:nvPr>
            <p:ph type="title"/>
          </p:nvPr>
        </p:nvSpPr>
        <p:spPr>
          <a:xfrm>
            <a:off x="519248" y="620492"/>
            <a:ext cx="11151917" cy="715014"/>
          </a:xfrm>
        </p:spPr>
        <p:txBody>
          <a:bodyPr/>
          <a:lstStyle/>
          <a:p>
            <a:pPr algn="ctr"/>
            <a:r>
              <a:rPr lang="en-GB" sz="3600" dirty="0">
                <a:solidFill>
                  <a:srgbClr val="0070C0"/>
                </a:solidFill>
                <a:latin typeface="Arial" panose="020B0604020202020204" pitchFamily="34" charset="0"/>
                <a:cs typeface="Arial" panose="020B0604020202020204" pitchFamily="34" charset="0"/>
              </a:rPr>
              <a:t>There’s a Hole in my Bucket</a:t>
            </a:r>
          </a:p>
        </p:txBody>
      </p:sp>
      <p:pic>
        <p:nvPicPr>
          <p:cNvPr id="4" name="Picture 3">
            <a:extLst>
              <a:ext uri="{FF2B5EF4-FFF2-40B4-BE49-F238E27FC236}">
                <a16:creationId xmlns:a16="http://schemas.microsoft.com/office/drawing/2014/main" id="{33A7B56A-73D0-476F-AA63-B8B1933CFE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000" y="1335506"/>
            <a:ext cx="11520000" cy="2826067"/>
          </a:xfrm>
          <a:prstGeom prst="rect">
            <a:avLst/>
          </a:prstGeom>
        </p:spPr>
      </p:pic>
    </p:spTree>
    <p:extLst>
      <p:ext uri="{BB962C8B-B14F-4D97-AF65-F5344CB8AC3E}">
        <p14:creationId xmlns:p14="http://schemas.microsoft.com/office/powerpoint/2010/main" val="94841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B245-F920-49B0-BFF9-710717515090}"/>
              </a:ext>
            </a:extLst>
          </p:cNvPr>
          <p:cNvSpPr>
            <a:spLocks noGrp="1"/>
          </p:cNvSpPr>
          <p:nvPr>
            <p:ph type="title"/>
          </p:nvPr>
        </p:nvSpPr>
        <p:spPr>
          <a:xfrm>
            <a:off x="519248" y="620491"/>
            <a:ext cx="11151917" cy="570635"/>
          </a:xfrm>
        </p:spPr>
        <p:txBody>
          <a:bodyPr/>
          <a:lstStyle/>
          <a:p>
            <a:pPr algn="ctr"/>
            <a:r>
              <a:rPr lang="en-GB" sz="3600" dirty="0">
                <a:solidFill>
                  <a:srgbClr val="0070C0"/>
                </a:solidFill>
                <a:latin typeface="Arial" panose="020B0604020202020204" pitchFamily="34" charset="0"/>
                <a:cs typeface="Arial" panose="020B0604020202020204" pitchFamily="34" charset="0"/>
              </a:rPr>
              <a:t>Christmas Bells</a:t>
            </a:r>
          </a:p>
        </p:txBody>
      </p:sp>
      <p:pic>
        <p:nvPicPr>
          <p:cNvPr id="4" name="Picture 3">
            <a:extLst>
              <a:ext uri="{FF2B5EF4-FFF2-40B4-BE49-F238E27FC236}">
                <a16:creationId xmlns:a16="http://schemas.microsoft.com/office/drawing/2014/main" id="{6108A6E7-4399-4E1F-8D76-475298C3BC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000" y="1191126"/>
            <a:ext cx="11520000" cy="2826067"/>
          </a:xfrm>
          <a:prstGeom prst="rect">
            <a:avLst/>
          </a:prstGeom>
        </p:spPr>
      </p:pic>
    </p:spTree>
    <p:extLst>
      <p:ext uri="{BB962C8B-B14F-4D97-AF65-F5344CB8AC3E}">
        <p14:creationId xmlns:p14="http://schemas.microsoft.com/office/powerpoint/2010/main" val="415669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B55D24-D247-4352-BC04-589B2A4B1FD8}"/>
              </a:ext>
            </a:extLst>
          </p:cNvPr>
          <p:cNvSpPr txBox="1">
            <a:spLocks noGrp="1"/>
          </p:cNvSpPr>
          <p:nvPr>
            <p:ph type="title" idx="4294967295"/>
          </p:nvPr>
        </p:nvSpPr>
        <p:spPr>
          <a:xfrm>
            <a:off x="967666" y="964406"/>
            <a:ext cx="10256667" cy="33816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comes in 3 ‘e-books’: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Off We Go				for Years 1 and 2</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Moving On Up				for Years 3 and 4</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Aim Even Higher			for Years 5 and 6</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Each ‘book’ has around 20 songs which can be spread across the two school years they are designed for. They are mostly short, allowing you to concentrate on quality rather than quantity. There are no lengthy words to learn; everything has been chosen for a musical purpose and there is room for repetition and consolidation to build the children’s confidence and familiarity.</a:t>
            </a:r>
          </a:p>
        </p:txBody>
      </p:sp>
    </p:spTree>
    <p:extLst>
      <p:ext uri="{BB962C8B-B14F-4D97-AF65-F5344CB8AC3E}">
        <p14:creationId xmlns:p14="http://schemas.microsoft.com/office/powerpoint/2010/main" val="230111195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808080" y="752846"/>
            <a:ext cx="10575840" cy="4282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Copyright Notice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have made every effort to trace the copyright owners of the songs within these songbooks (with the majority of the songs being in the public domain already).  If we have not acknowledged any copyrighted material, please contact us immediately.</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Thank you to Rachel Thomas (Dawson) and Joan Wright, for the original Songbook 1&amp;2 concept and content.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Many thanks to Joan Wright (formally a member of the Hertfordshire Primary Music Team) for generously letting us use her songs and adaptations of songs and lyrics – ‘Dads, Lads, Girls, Mums’; ‘Henry King of England’; and ‘Dean Bon Bean’.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Additional thanks to all of the past and current members of the Hertfordshire Music Service Primary Music Team.</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have also included a bibliography to credit the authors/publishers of the books where we sourced many of these traditional songs.</a:t>
            </a:r>
          </a:p>
        </p:txBody>
      </p:sp>
    </p:spTree>
    <p:extLst>
      <p:ext uri="{BB962C8B-B14F-4D97-AF65-F5344CB8AC3E}">
        <p14:creationId xmlns:p14="http://schemas.microsoft.com/office/powerpoint/2010/main" val="10370930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600100" y="589213"/>
            <a:ext cx="10991799" cy="46850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Eenie</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Meenie</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Dean Bon Bean</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 adapted by Joan Wright and used with permission.</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Cinderella</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Dads Lads, Girls Mums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adapted by Joan Wright and used with permission.</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Bounce High, Bounce Low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Middle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Published by the National Youth Choir of Scotland, 2005.</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and Bell, Christopher.  Go for Bronze Level One Student Book and Teacher Book,</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reprinted in 2013.</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An Introduction to the Educational Concept of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Zoltán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Kodály</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Kodály</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Centre of London, 2006.</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Three.  Published by Jolly Learning LTD, 2012 and 2019</a:t>
            </a:r>
          </a:p>
        </p:txBody>
      </p:sp>
    </p:spTree>
    <p:extLst>
      <p:ext uri="{BB962C8B-B14F-4D97-AF65-F5344CB8AC3E}">
        <p14:creationId xmlns:p14="http://schemas.microsoft.com/office/powerpoint/2010/main" val="291414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552870" y="492962"/>
            <a:ext cx="10763199" cy="2225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7000"/>
              </a:lnSpc>
              <a:spcBef>
                <a:spcPts val="0"/>
              </a:spcBef>
              <a:spcAft>
                <a:spcPts val="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6.      Have You Ever? </a:t>
            </a:r>
          </a:p>
          <a:p>
            <a:pPr marL="722313"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22313"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and Bell, Christopher.  Go for Bronze Level One Student Book and Teacher Book,</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reprinted in 2013.</a:t>
            </a:r>
          </a:p>
          <a:p>
            <a:pPr marL="342900" marR="0" lvl="0" indent="-342900" algn="l" defTabSz="914400" rtl="0" eaLnBrk="1" fontAlgn="auto" latinLnBrk="0" hangingPunct="1">
              <a:lnSpc>
                <a:spcPct val="107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7.  Everywhere We Go</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  D’you Want A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Choc’late</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Ice Sir?</a:t>
            </a:r>
          </a:p>
        </p:txBody>
      </p:sp>
      <p:sp>
        <p:nvSpPr>
          <p:cNvPr id="7" name="TextBox 6">
            <a:extLst>
              <a:ext uri="{FF2B5EF4-FFF2-40B4-BE49-F238E27FC236}">
                <a16:creationId xmlns:a16="http://schemas.microsoft.com/office/drawing/2014/main" id="{BA46D741-EDDF-46B9-9699-F73DF7715EAD}"/>
              </a:ext>
            </a:extLst>
          </p:cNvPr>
          <p:cNvSpPr txBox="1"/>
          <p:nvPr/>
        </p:nvSpPr>
        <p:spPr>
          <a:xfrm>
            <a:off x="552871" y="2718187"/>
            <a:ext cx="10763198" cy="2677656"/>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9.   High, Low, </a:t>
            </a:r>
            <a:r>
              <a:rPr lang="en-GB" sz="1600" dirty="0" err="1">
                <a:latin typeface="Arial" panose="020B0604020202020204" pitchFamily="34" charset="0"/>
                <a:cs typeface="Arial" panose="020B0604020202020204" pitchFamily="34" charset="0"/>
              </a:rPr>
              <a:t>Chickalow</a:t>
            </a:r>
            <a:r>
              <a:rPr lang="en-GB"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Maddocks, Andrew.  Voices Foundation Inside Music - KS2 Aged 7-11.  Published by The Voices Foundation and Alfred Publishing Co. (UK) Ltd.  The Voices Foundation 2014 ©</a:t>
            </a:r>
            <a:r>
              <a:rPr lang="en-GB" sz="1600" dirty="0" err="1">
                <a:latin typeface="Arial" panose="020B0604020202020204" pitchFamily="34" charset="0"/>
                <a:cs typeface="Arial" panose="020B0604020202020204" pitchFamily="34" charset="0"/>
              </a:rPr>
              <a:t>Boosey&amp;Hawkes</a:t>
            </a:r>
            <a:endParaRPr lang="en-GB"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Geoghegan, Lucinda.  Singing Games and Rhymes for Middle Years.  Published by the National Youth Choir of Scotland, 2005.</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Geoghegan, Lucinda and Bell, Christopher.  Go for Bronze Level One Student Book and Teacher Book,.  Published by the National Youth Choir of Scotland, reprinted in 2013.</a:t>
            </a:r>
          </a:p>
          <a:p>
            <a:pPr lvl="1"/>
            <a:endParaRPr lang="en-GB" sz="8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10.  Chest, Chest, Knee, Toe</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Maddocks, Andrew.  Voices Foundation Inside Music – Ages 5-7.  Published by The Voices Foundation and Alfred Publishing Co. (UK) Ltd.  The Voices Foundation 2014 ©</a:t>
            </a:r>
            <a:r>
              <a:rPr lang="en-GB" sz="1600" dirty="0" err="1">
                <a:latin typeface="Arial" panose="020B0604020202020204" pitchFamily="34" charset="0"/>
                <a:cs typeface="Arial" panose="020B0604020202020204" pitchFamily="34" charset="0"/>
              </a:rPr>
              <a:t>Boosey&amp;Hawkes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635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455542" y="693231"/>
            <a:ext cx="11280916" cy="46407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11. All ‘Round the brickyard – Kodaly Centre, The American Folk Song Collection website (David McIntosh ‘Singing Games and Dances’)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startAt="12"/>
              <a:tabLst>
                <a:tab pos="457200" algn="l"/>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Dipidu</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Middle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Published by the National Youth Choir of Scotland, 2005.</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and Bell, Christopher.  Go for Bronze Level One Student Book and Teacher Book,</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reprinted in 2013.</a:t>
            </a:r>
          </a:p>
          <a:p>
            <a:pPr marL="0" marR="0" lvl="0" indent="0" algn="l" defTabSz="914400" rtl="0" eaLnBrk="1" fontAlgn="auto" latinLnBrk="0" hangingPunct="1">
              <a:lnSpc>
                <a:spcPct val="107000"/>
              </a:lnSpc>
              <a:spcBef>
                <a:spcPts val="0"/>
              </a:spcBef>
              <a:spcAft>
                <a:spcPts val="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13.   Charlie Over The Ocean</a:t>
            </a:r>
          </a:p>
          <a:p>
            <a:pPr marL="7429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Neilson, Katie.  Voices Foundation Inside Music – Early Years Ages 0-5.  Published by The Voices Foundation and Alfred Publishing Co. (UK) Ltd.  The Voices Foundation 2016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Erdei</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Peter (editor).  150 American Folk Songs to Sing, Read and Play</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Boosey and Hawkes, 1974.</a:t>
            </a:r>
          </a:p>
          <a:p>
            <a:pPr marL="342900" marR="0" lvl="1" indent="-342900" algn="l" defTabSz="914400" rtl="0" eaLnBrk="1" fontAlgn="auto" latinLnBrk="0" hangingPunct="1">
              <a:lnSpc>
                <a:spcPct val="107000"/>
              </a:lnSpc>
              <a:spcBef>
                <a:spcPts val="0"/>
              </a:spcBef>
              <a:spcAft>
                <a:spcPts val="800"/>
              </a:spcAft>
              <a:buClrTx/>
              <a:buSzTx/>
              <a:buFont typeface="+mj-lt"/>
              <a:buAutoNum type="arabicPeriod" startAt="14"/>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When I Was One</a:t>
            </a:r>
          </a:p>
          <a:p>
            <a:pPr marL="457200" marR="0" lvl="1"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843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521753" y="543678"/>
            <a:ext cx="10674000" cy="49552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800"/>
              </a:spcAft>
              <a:buClrTx/>
              <a:buSzTx/>
              <a:buFont typeface="+mj-lt"/>
              <a:buAutoNum type="arabicPeriod" startAt="15"/>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Obsiwana </a:t>
            </a:r>
          </a:p>
          <a:p>
            <a:pPr marL="722313" marR="0" lvl="0" indent="-265113"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22313" marR="0" lvl="0" indent="-265113"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Skidmore, Jeffrey.  Singing Playgrounds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Ex Cathedra.</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22313" marR="0" lvl="0" indent="-265113"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Middle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Published by the National Youth Choir of Scotland, 2005.</a:t>
            </a:r>
          </a:p>
          <a:p>
            <a:pPr marL="722313" marR="0" lvl="0" indent="-265113"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and Bell, Christopher.  Go for Bronze Level One Student Book and Teacher Book,</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reprinted in 2013.</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16.  Naka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Naka</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Hoi </a:t>
            </a:r>
          </a:p>
          <a:p>
            <a:pPr marL="7429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Middle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Published by the National Youth Choir of Scotland, 2005.</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17.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Sorida</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722313"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223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Middle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Published by the National Youth Choir of Scotland, 2005.</a:t>
            </a:r>
          </a:p>
        </p:txBody>
      </p:sp>
    </p:spTree>
    <p:extLst>
      <p:ext uri="{BB962C8B-B14F-4D97-AF65-F5344CB8AC3E}">
        <p14:creationId xmlns:p14="http://schemas.microsoft.com/office/powerpoint/2010/main" val="134723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690195" y="772278"/>
            <a:ext cx="10426984" cy="17338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800"/>
              </a:spcAft>
              <a:buClrTx/>
              <a:buSzTx/>
              <a:buFontTx/>
              <a:buAutoNum type="arabicPeriod" startAt="18"/>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El Can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Can</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800"/>
              </a:spcAft>
              <a:buClrTx/>
              <a:buSzTx/>
              <a:buFontTx/>
              <a:buAutoNum type="arabicPeriod" startAt="18"/>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Petit Jacques Danse</a:t>
            </a:r>
          </a:p>
          <a:p>
            <a:pPr marL="0" marR="0" lvl="0" indent="0" algn="l" defTabSz="914400" rtl="0" eaLnBrk="1" fontAlgn="auto" latinLnBrk="0" hangingPunct="1">
              <a:lnSpc>
                <a:spcPct val="100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20. Henry King of England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lyrics written by Joan Wright and used with permission.</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800"/>
              </a:spcAft>
              <a:buClrTx/>
              <a:buSzTx/>
              <a:buFontTx/>
              <a:buAutoNum type="arabicPeriod" startAt="21"/>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There’s a Hole in my Bucket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Traditional, Sing Up?</a:t>
            </a:r>
          </a:p>
          <a:p>
            <a:pPr marL="342900" marR="0" lvl="0" indent="-342900" algn="l" defTabSz="914400" rtl="0" eaLnBrk="1" fontAlgn="auto" latinLnBrk="0" hangingPunct="1">
              <a:lnSpc>
                <a:spcPct val="100000"/>
              </a:lnSpc>
              <a:spcBef>
                <a:spcPts val="0"/>
              </a:spcBef>
              <a:spcAft>
                <a:spcPts val="800"/>
              </a:spcAft>
              <a:buClrTx/>
              <a:buSzTx/>
              <a:buFontTx/>
              <a:buAutoNum type="arabicPeriod" startAt="21"/>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Christmas Bells.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104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B16793-E9CC-4464-AEF8-89EC96ABAFDD}"/>
              </a:ext>
            </a:extLst>
          </p:cNvPr>
          <p:cNvSpPr txBox="1">
            <a:spLocks noGrp="1"/>
          </p:cNvSpPr>
          <p:nvPr>
            <p:ph type="title" idx="4294967295"/>
          </p:nvPr>
        </p:nvSpPr>
        <p:spPr>
          <a:xfrm>
            <a:off x="1077685" y="1487474"/>
            <a:ext cx="10036629" cy="3118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They are designed to be used in classrooms, projected onto boards, with the musical notation visible as well as the words.  We know that children can become familiar with musical notation by being exposed to it little and often, and that they begin to identify melodic shape and rhythmic features this way.  Features of notation can be pointed out as you learn.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All you need is there, </a:t>
            </a: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and there are teacher notes to support the learning</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We have chosen these songs because we know children love them, as well as developing their singing skills, and we hope that you will enjoy singing them with your class.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HMS Primary Music Team </a:t>
            </a:r>
          </a:p>
        </p:txBody>
      </p:sp>
    </p:spTree>
    <p:extLst>
      <p:ext uri="{BB962C8B-B14F-4D97-AF65-F5344CB8AC3E}">
        <p14:creationId xmlns:p14="http://schemas.microsoft.com/office/powerpoint/2010/main" val="16541976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p:txBody>
          <a:bodyPr/>
          <a:lstStyle/>
          <a:p>
            <a:r>
              <a:rPr lang="en-GB" sz="3600" u="sng" dirty="0">
                <a:solidFill>
                  <a:srgbClr val="0070C0"/>
                </a:solidFill>
                <a:latin typeface="Arial" panose="020B0604020202020204" pitchFamily="34" charset="0"/>
                <a:cs typeface="Arial" panose="020B0604020202020204" pitchFamily="34" charset="0"/>
              </a:rPr>
              <a:t>Moving on up!</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20837" y="1408267"/>
            <a:ext cx="10512122" cy="1623686"/>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This pack is designed to support teachers and all adults working with children in years three and four.  We have chosen simple songs with actions – no music reading is required, nor instrumental accompaniment needed.  The audio examples are for reference only; to help you to remember the songs.</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The pack also refers to cross-curricular links to enrich and enhance your Creative Curriculum, with a range of activities to suit all learning styles.</a:t>
            </a:r>
          </a:p>
        </p:txBody>
      </p:sp>
    </p:spTree>
    <p:extLst>
      <p:ext uri="{BB962C8B-B14F-4D97-AF65-F5344CB8AC3E}">
        <p14:creationId xmlns:p14="http://schemas.microsoft.com/office/powerpoint/2010/main" val="191398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520041" y="788933"/>
            <a:ext cx="11151917" cy="747897"/>
          </a:xfrm>
        </p:spPr>
        <p:txBody>
          <a:bodyPr/>
          <a:lstStyle/>
          <a:p>
            <a:r>
              <a:rPr lang="en-GB" sz="3600" u="sng" dirty="0">
                <a:solidFill>
                  <a:srgbClr val="0070C0"/>
                </a:solidFill>
                <a:latin typeface="Arial" panose="020B0604020202020204" pitchFamily="34" charset="0"/>
                <a:cs typeface="Arial" panose="020B0604020202020204" pitchFamily="34" charset="0"/>
              </a:rPr>
              <a:t>The Benefits of Singing</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20041" y="1645114"/>
            <a:ext cx="11151917" cy="1158244"/>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Singing is soothing, spontaneous and stress-busting, raising self-esteem, boosting immune systems and improving brain power.</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Short ‘bursts’ of singing activity can be fitted in during the school day as ‘brain breaks’ – it is not always necessary to set aside specific stretches of time.</a:t>
            </a:r>
          </a:p>
        </p:txBody>
      </p:sp>
    </p:spTree>
    <p:extLst>
      <p:ext uri="{BB962C8B-B14F-4D97-AF65-F5344CB8AC3E}">
        <p14:creationId xmlns:p14="http://schemas.microsoft.com/office/powerpoint/2010/main" val="71360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p:txBody>
          <a:bodyPr/>
          <a:lstStyle/>
          <a:p>
            <a:r>
              <a:rPr lang="en-GB" sz="3600" u="sng" dirty="0">
                <a:solidFill>
                  <a:srgbClr val="0070C0"/>
                </a:solidFill>
                <a:latin typeface="Arial" panose="020B0604020202020204" pitchFamily="34" charset="0"/>
                <a:cs typeface="Arial" panose="020B0604020202020204" pitchFamily="34" charset="0"/>
              </a:rPr>
              <a:t>Setting the Expectation</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19248" y="1474277"/>
            <a:ext cx="10833208" cy="3350386"/>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Children need help to find their singing voice. When they show accurate pitch matching, shower them with praise at this important developmental milestone.</a:t>
            </a:r>
          </a:p>
          <a:p>
            <a:pPr marL="0" indent="0">
              <a:buNone/>
            </a:pPr>
            <a:r>
              <a:rPr lang="en-GB" sz="1600" dirty="0">
                <a:solidFill>
                  <a:schemeClr val="tx1"/>
                </a:solidFill>
                <a:latin typeface="Arial" panose="020B0604020202020204" pitchFamily="34" charset="0"/>
                <a:cs typeface="Arial" panose="020B0604020202020204" pitchFamily="34" charset="0"/>
              </a:rPr>
              <a:t>Quiet singing and ‘smiling eyes’ help to achieve accuracy of pitch.</a:t>
            </a:r>
          </a:p>
          <a:p>
            <a:pPr marL="0" indent="0">
              <a:buNone/>
            </a:pPr>
            <a:r>
              <a:rPr lang="en-GB" sz="1600" dirty="0">
                <a:solidFill>
                  <a:schemeClr val="tx1"/>
                </a:solidFill>
                <a:latin typeface="Arial" panose="020B0604020202020204" pitchFamily="34" charset="0"/>
                <a:cs typeface="Arial" panose="020B0604020202020204" pitchFamily="34" charset="0"/>
              </a:rPr>
              <a:t>Be rigorous in helping them to achieve beautiful, unforced singing voices and do not accept anything else.</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Aim to be a good role model, encouraging other adults to do the same.</a:t>
            </a:r>
          </a:p>
          <a:p>
            <a:pPr marL="0" indent="0">
              <a:buNone/>
            </a:pP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Establish a good singing body</a:t>
            </a:r>
          </a:p>
          <a:p>
            <a:r>
              <a:rPr lang="en-GB" sz="1600" dirty="0">
                <a:solidFill>
                  <a:schemeClr val="tx1"/>
                </a:solidFill>
                <a:latin typeface="Arial" panose="020B0604020202020204" pitchFamily="34" charset="0"/>
                <a:cs typeface="Arial" panose="020B0604020202020204" pitchFamily="34" charset="0"/>
              </a:rPr>
              <a:t>Stand feet slightly apart, relaxed shoulders, arms loosely by side</a:t>
            </a:r>
          </a:p>
          <a:p>
            <a:r>
              <a:rPr lang="en-GB" sz="1600" dirty="0">
                <a:solidFill>
                  <a:schemeClr val="tx1"/>
                </a:solidFill>
                <a:latin typeface="Arial" panose="020B0604020202020204" pitchFamily="34" charset="0"/>
                <a:cs typeface="Arial" panose="020B0604020202020204" pitchFamily="34" charset="0"/>
              </a:rPr>
              <a:t>If chairs are available, establish a ‘singing seat’ position, sitting away from the back of the chair, feet tucked slightly underneath, feet together and hands flat on lap.</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Wherever possible avoid sitting on the floor. </a:t>
            </a:r>
          </a:p>
        </p:txBody>
      </p:sp>
    </p:spTree>
    <p:extLst>
      <p:ext uri="{BB962C8B-B14F-4D97-AF65-F5344CB8AC3E}">
        <p14:creationId xmlns:p14="http://schemas.microsoft.com/office/powerpoint/2010/main" val="170348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p:txBody>
          <a:bodyPr/>
          <a:lstStyle/>
          <a:p>
            <a:r>
              <a:rPr lang="en-GB" sz="3600" u="sng" dirty="0">
                <a:solidFill>
                  <a:srgbClr val="0070C0"/>
                </a:solidFill>
                <a:latin typeface="Arial" panose="020B0604020202020204" pitchFamily="34" charset="0"/>
                <a:cs typeface="Arial" panose="020B0604020202020204" pitchFamily="34" charset="0"/>
              </a:rPr>
              <a:t>Skills Progression</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19249" y="1488741"/>
            <a:ext cx="5165942" cy="2216986"/>
          </a:xfrm>
        </p:spPr>
        <p:txBody>
          <a:bodyPr>
            <a:normAutofit fontScale="92500" lnSpcReduction="10000"/>
          </a:bodyPr>
          <a:lstStyle/>
          <a:p>
            <a:pPr marL="0" indent="0">
              <a:buNone/>
            </a:pPr>
            <a:r>
              <a:rPr lang="en-GB" sz="1600" dirty="0">
                <a:solidFill>
                  <a:schemeClr val="tx1"/>
                </a:solidFill>
                <a:latin typeface="Arial" panose="020B0604020202020204" pitchFamily="34" charset="0"/>
                <a:cs typeface="Arial" panose="020B0604020202020204" pitchFamily="34" charset="0"/>
              </a:rPr>
              <a:t>Like numeracy and literacy, children need ‘musical building blocks’, only making effective progress if the basic skills are in place. That is why we have deliberately chosen easy songs with a narrow range of pitches. </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At the start of the pack, the songs are chants or have two pitches.</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If the children can sing these they will progress more easily to later songs. At the start make sure the children can find their singing voices and a steady pulse.</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endParaRPr lang="en-GB" sz="1600" dirty="0">
              <a:solidFill>
                <a:schemeClr val="tx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B4749296-C1EF-4DEA-83CA-20432C11F9E4}"/>
              </a:ext>
            </a:extLst>
          </p:cNvPr>
          <p:cNvSpPr txBox="1">
            <a:spLocks/>
          </p:cNvSpPr>
          <p:nvPr/>
        </p:nvSpPr>
        <p:spPr>
          <a:xfrm>
            <a:off x="6506812" y="1428584"/>
            <a:ext cx="4838968" cy="2541096"/>
          </a:xfrm>
          <a:prstGeom prst="rect">
            <a:avLst/>
          </a:prstGeom>
        </p:spPr>
        <p:txBody>
          <a:bodyPr vert="horz" lIns="0" tIns="0" rIns="0" bIns="0" rtlCol="0">
            <a:normAutofit/>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Distinguishing speaking and singing voices</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Finding the pulse</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Pitch matching</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Individual singing</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Awareness of phrase</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Rhythm and duration (including rests)</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Rhythm and pulse</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Using the thinking voice</a:t>
            </a:r>
          </a:p>
          <a:p>
            <a:pPr marL="0" indent="0">
              <a:lnSpc>
                <a:spcPct val="100000"/>
              </a:lnSpc>
              <a:spcBef>
                <a:spcPts val="0"/>
              </a:spcBef>
              <a:buFont typeface="Arial" pitchFamily="34" charset="0"/>
              <a:buNone/>
            </a:pPr>
            <a:r>
              <a:rPr lang="en-GB" sz="1600" dirty="0">
                <a:solidFill>
                  <a:schemeClr val="tx1"/>
                </a:solidFill>
                <a:latin typeface="Arial" panose="020B0604020202020204" pitchFamily="34" charset="0"/>
                <a:cs typeface="Arial" panose="020B0604020202020204" pitchFamily="34" charset="0"/>
              </a:rPr>
              <a:t>Comparatives </a:t>
            </a:r>
            <a:r>
              <a:rPr lang="en-GB" sz="1600" i="1" dirty="0">
                <a:solidFill>
                  <a:schemeClr val="tx1"/>
                </a:solidFill>
                <a:latin typeface="Arial" panose="020B0604020202020204" pitchFamily="34" charset="0"/>
                <a:cs typeface="Arial" panose="020B0604020202020204" pitchFamily="34" charset="0"/>
              </a:rPr>
              <a:t>[faster/slower/louder/quieter/higher/lower]</a:t>
            </a:r>
          </a:p>
        </p:txBody>
      </p:sp>
      <p:sp>
        <p:nvSpPr>
          <p:cNvPr id="8" name="TextBox 7">
            <a:extLst>
              <a:ext uri="{FF2B5EF4-FFF2-40B4-BE49-F238E27FC236}">
                <a16:creationId xmlns:a16="http://schemas.microsoft.com/office/drawing/2014/main" id="{06EEEB97-4C52-4093-BF6C-0E29819BF92D}"/>
              </a:ext>
            </a:extLst>
          </p:cNvPr>
          <p:cNvSpPr txBox="1"/>
          <p:nvPr/>
        </p:nvSpPr>
        <p:spPr>
          <a:xfrm>
            <a:off x="515237" y="4465447"/>
            <a:ext cx="11151916" cy="338554"/>
          </a:xfrm>
          <a:prstGeom prst="rect">
            <a:avLst/>
          </a:prstGeom>
          <a:noFill/>
        </p:spPr>
        <p:txBody>
          <a:bodyPr wrap="square">
            <a:spAutoFit/>
          </a:bodyPr>
          <a:lstStyle/>
          <a:p>
            <a:pPr marL="0" indent="0" algn="ctr">
              <a:buNone/>
            </a:pPr>
            <a:r>
              <a:rPr lang="en-GB" sz="1600" b="1" dirty="0">
                <a:solidFill>
                  <a:srgbClr val="0070C0"/>
                </a:solidFill>
                <a:latin typeface="Arial" panose="020B0604020202020204" pitchFamily="34" charset="0"/>
                <a:cs typeface="Arial" panose="020B0604020202020204" pitchFamily="34" charset="0"/>
              </a:rPr>
              <a:t>Please refer to our Singing Skill Progression Document for further information and detail.</a:t>
            </a:r>
          </a:p>
        </p:txBody>
      </p:sp>
    </p:spTree>
    <p:extLst>
      <p:ext uri="{BB962C8B-B14F-4D97-AF65-F5344CB8AC3E}">
        <p14:creationId xmlns:p14="http://schemas.microsoft.com/office/powerpoint/2010/main" val="1398660828"/>
      </p:ext>
    </p:extLst>
  </p:cSld>
  <p:clrMapOvr>
    <a:masterClrMapping/>
  </p:clrMapOvr>
</p:sld>
</file>

<file path=ppt/theme/theme1.xml><?xml version="1.0" encoding="utf-8"?>
<a:theme xmlns:a="http://schemas.openxmlformats.org/drawingml/2006/main" name="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ocial media strategy (1)" id="{F12D8FB6-5AD6-4BD1-8FE1-86EFDEBA3771}" vid="{8BC53222-899E-428B-8B7A-922B3FEB9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7931</TotalTime>
  <Words>6542</Words>
  <Application>Microsoft Office PowerPoint</Application>
  <PresentationFormat>Widescreen</PresentationFormat>
  <Paragraphs>530</Paragraphs>
  <Slides>45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Segoe UI</vt:lpstr>
      <vt:lpstr>Segoe UI Light</vt:lpstr>
      <vt:lpstr>Wingdings</vt:lpstr>
      <vt:lpstr>5-30055_Office365 Template 2012 - 16x9 - White Background</vt:lpstr>
      <vt:lpstr>Sing, Sing, Sing!   Book 2  “Moving On Up”</vt:lpstr>
      <vt:lpstr>Sing Sing Sing! A progressive Singing Scheme from Hertfordshire Music Service’s Primary Music Team.  Singing is great, and we do it for lots of reasons; there are songs from different times and places, songs in different languages which offer us a flavour of a range of cultures, and a whole host of styles and genres.  We use it to make music together, to learn about something, to come together, to express our emotions and to celebrate. We know that singing has many benefits.  But what about Progression in Singing, the actual learning how to sing? We progress through: Quality (doing something better and with more attention to detail) Demand (being able to tackle harder things)  Range (widening our knowledge and repertoire)  Progression through Quality and Demand depend on us using material at the correct level for children to be able to have the most success.</vt:lpstr>
      <vt:lpstr>All songs help us to expand our range, but which songs actually help us to learn to sing and to improve it, to pitch-match, to use vowels to make and carry sound and consonants to carry meaning?  To use rhythm and phrase to convey the emotion and message of a song?  To use dynamics to really light up a performance?  Looking at song books it can be difficult to work out which songs to chose to allow children’s voices to develop systematically and naturally, with attention to detail and satisfaction of a good job done.  This is where Sing Sing Sing! comes in. Think of it as a Reading Scheme for singing where all the work on selecting material for progression has been done for you.  This doesn’t mean that you can’t sing any other songs - far from it!  Having a singing ‘scheme’ will allow you to use other songs for all the purposes you need.  Just as using a Reading Scheme it doesn’t mean we deny children access to other books - think of those other songs as Library Books to enhance our pleasure and enjoyment of singing!</vt:lpstr>
      <vt:lpstr>Sing, Sing, Sing! comes in 3 ‘e-books’:  Off We Go    for Years 1 and 2 Moving On Up    for Years 3 and 4 Aim Even Higher   for Years 5 and 6  Each ‘book’ has around 20 songs which can be spread across the two school years they are designed for. They are mostly short, allowing you to concentrate on quality rather than quantity. There are no lengthy words to learn; everything has been chosen for a musical purpose and there is room for repetition and consolidation to build the children’s confidence and familiarity.</vt:lpstr>
      <vt:lpstr>They are designed to be used in classrooms, projected onto boards, with the musical notation visible as well as the words.  We know that children can become familiar with musical notation by being exposed to it little and often, and that they begin to identify melodic shape and rhythmic features this way.  Features of notation can be pointed out as you learn.  All you need is there, and there are teacher notes to support the learning.  We have chosen these songs because we know children love them, as well as developing their singing skills, and we hope that you will enjoy singing them with your class.  The HMS Primary Music Team </vt:lpstr>
      <vt:lpstr>Moving on up!</vt:lpstr>
      <vt:lpstr>The Benefits of Singing</vt:lpstr>
      <vt:lpstr>Setting the Expectation</vt:lpstr>
      <vt:lpstr>Skills Progression</vt:lpstr>
      <vt:lpstr>Pitch Progression </vt:lpstr>
      <vt:lpstr>How to Teach a Song</vt:lpstr>
      <vt:lpstr>How to Teach a Song cont.</vt:lpstr>
      <vt:lpstr>Other Activities</vt:lpstr>
      <vt:lpstr>How to download the audio files… </vt:lpstr>
      <vt:lpstr>The Songs </vt:lpstr>
      <vt:lpstr>The Songs cont.</vt:lpstr>
      <vt:lpstr>Eenie Meenie</vt:lpstr>
      <vt:lpstr>Dean Bon Bean</vt:lpstr>
      <vt:lpstr>Cinderella </vt:lpstr>
      <vt:lpstr>Dads, Lads, Girls, Mums </vt:lpstr>
      <vt:lpstr>Bounce High, Bounce Low</vt:lpstr>
      <vt:lpstr>Have You Ever</vt:lpstr>
      <vt:lpstr>Everywhere We Go</vt:lpstr>
      <vt:lpstr>Do You Want a Choc’late Ice Sir?</vt:lpstr>
      <vt:lpstr>High, Low, Chickalow</vt:lpstr>
      <vt:lpstr>Chest, chest, knee</vt:lpstr>
      <vt:lpstr>All Round the Brickyard</vt:lpstr>
      <vt:lpstr>Dipidu </vt:lpstr>
      <vt:lpstr>Charlie Over The Ocean</vt:lpstr>
      <vt:lpstr>When I Was One</vt:lpstr>
      <vt:lpstr>Obsiwana </vt:lpstr>
      <vt:lpstr>Naka Naka Hoi!</vt:lpstr>
      <vt:lpstr>Sorida </vt:lpstr>
      <vt:lpstr>El Can Can</vt:lpstr>
      <vt:lpstr>Petit Jacques Danse</vt:lpstr>
      <vt:lpstr>Henry King of England</vt:lpstr>
      <vt:lpstr>Henry King of England cont.</vt:lpstr>
      <vt:lpstr>There’s a Hole in my Bucket</vt:lpstr>
      <vt:lpstr>Christmas Bells</vt:lpstr>
      <vt:lpstr>Copyright Notice We have made every effort to trace the copyright owners of the songs within these songbooks (with the majority of the songs being in the public domain already).  If we have not acknowledged any copyrighted material, please contact us immediately.  Thank you to Rachel Thomas (Dawson) and Joan Wright, for the original Songbook 1&amp;2 concept and content.  Many thanks to Joan Wright (formally a member of the Hertfordshire Primary Music Team) for generously letting us use her songs and adaptations of songs and lyrics – ‘Dads, Lads, Girls, Mums’; ‘Henry King of England’; and ‘Dean Bon Bean’. Additional thanks to all of the past and current members of the Hertfordshire Music Service Primary Music Team.  We have also included a bibliography to credit the authors/publishers of the books where we sourced many of these traditional songs.</vt:lpstr>
      <vt:lpstr>Eenie Meenie Dean Bon Bean – adapted by Joan Wright and used with permission. Cinderella Dads Lads, Girls Mums - adapted by Joan Wright and used with permission. Bounce High, Bounce Low  Maddocks, Andrew.  Voices Foundation Inside Music - KS2 Aged 7-11.  Published by The Voices Foundation and Alfred Publishing Co. (UK) Ltd.  The Voices Foundation 2014 ©Boosey&amp;Hawkes Geoghegan, Lucinda.  Singing Games and Rhymes for Middle Years.  Published by the National Youth Choir of Scotland, 2005. Geoghegan, Lucinda and Bell, Christopher.  Go for Bronze Level One Student Book and Teacher Book,.  Published by the National Youth Choir of Scotland, reprinted in 2013. Vinden, David.  An Introduction to the Educational Concept of Zoltán Kodály. Published by The Kodály Centre of London, 2006. Rowsell, Cyrilla and Vinden, David.  Jolly Music Level Three.  Published by Jolly Learning LTD, 2012 and 2019</vt:lpstr>
      <vt:lpstr>6.      Have You Ever?  Maddocks, Andrew.  Voices Foundation Inside Music - KS2 Aged 7-11.  Published by The Voices Foundation and Alfred Publishing Co. (UK) Ltd.  The Voices Foundation 2014 ©Boosey&amp;Hawkes Geoghegan, Lucinda and Bell, Christopher.  Go for Bronze Level One Student Book and Teacher Book,.  Published by the National Youth Choir of Scotland, reprinted in 2013. 7.  Everywhere We Go 8.  D’you Want A Choc’late Ice Sir?</vt:lpstr>
      <vt:lpstr>11. All ‘Round the brickyard – Kodaly Centre, The American Folk Song Collection website (David McIntosh ‘Singing Games and Dances’) Dipidu  Geoghegan, Lucinda.  Singing Games and Rhymes for Middle Years.  Published by the National Youth Choir of Scotland, 2005. Geoghegan, Lucinda and Bell, Christopher.  Go for Bronze Level One Student Book and Teacher Book,.  Published by the National Youth Choir of Scotland, reprinted in 2013. 13.   Charlie Over The Ocean Neilson, Katie.  Voices Foundation Inside Music – Early Years Ages 0-5.  Published by The Voices Foundation and Alfred Publishing Co. (UK) Ltd.  The Voices Foundation 2016 ©Boosey&amp;Hawkes Geoghegan, Lucinda.  Singing Games and Rhymes for Early Years. Published by the National Youth Choir of Scotland, 1999. Erdei, Peter (editor).  150 American Folk Songs to Sing, Read and Play.  Published by Boosey and Hawkes, 1974. When I Was One </vt:lpstr>
      <vt:lpstr>Obsiwana  Maddocks, Andrew.  Voices Foundation Inside Music - KS2 Aged 7-11.  Published by The Voices Foundation and Alfred Publishing Co. (UK) Ltd. The Voices Foundation 2014 ©Boosey&amp;Hawkes Skidmore, Jeffrey.  Singing Playgrounds.  Published by Ex Cathedra.  Geoghegan, Lucinda.  Singing Games and Rhymes for Middle Years.  Published by the National Youth Choir of Scotland, 2005. Geoghegan, Lucinda and Bell, Christopher.  Go for Bronze Level One Student Book and Teacher Book,.  Published by the National Youth Choir of Scotland, reprinted in 2013. 16.  Naka Naka Hoi  Geoghegan, Lucinda.  Singing Games and Rhymes for Middle Years.  Published by the National Youth Choir of Scotland, 2005. 17.   Sorida  Maddocks, Andrew.  Voices Foundation Inside Music - KS2 Aged 7-11.  Published by The Voices Foundation and Alfred Publishing Co. (UK) Ltd.  The Voices Foundation 2014 ©Boosey&amp;Hawkes Geoghegan, Lucinda.  Singing Games and Rhymes for Middle Years.  Published by the National Youth Choir of Scotland, 2005.</vt:lpstr>
      <vt:lpstr>El Can Can Petit Jacques Danse 20. Henry King of England - lyrics written by Joan Wright and used with permission. There’s a Hole in my Bucket – Traditional, Sing Up? Christmas Bells.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Brought Your … Voice</dc:title>
  <dc:creator>Sarah Davis</dc:creator>
  <cp:lastModifiedBy>Mark Green</cp:lastModifiedBy>
  <cp:revision>226</cp:revision>
  <dcterms:created xsi:type="dcterms:W3CDTF">2019-03-07T21:56:02Z</dcterms:created>
  <dcterms:modified xsi:type="dcterms:W3CDTF">2021-11-04T12:03:05Z</dcterms:modified>
</cp:coreProperties>
</file>