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80" r:id="rId2"/>
    <p:sldId id="311" r:id="rId3"/>
    <p:sldId id="308" r:id="rId4"/>
    <p:sldId id="309" r:id="rId5"/>
    <p:sldId id="310" r:id="rId6"/>
    <p:sldId id="279" r:id="rId7"/>
    <p:sldId id="282" r:id="rId8"/>
    <p:sldId id="283" r:id="rId9"/>
    <p:sldId id="284" r:id="rId10"/>
    <p:sldId id="290" r:id="rId11"/>
    <p:sldId id="285" r:id="rId12"/>
    <p:sldId id="306" r:id="rId13"/>
    <p:sldId id="286" r:id="rId14"/>
    <p:sldId id="288"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7" r:id="rId35"/>
    <p:sldId id="278" r:id="rId36"/>
    <p:sldId id="317" r:id="rId37"/>
    <p:sldId id="320" r:id="rId38"/>
    <p:sldId id="324" r:id="rId39"/>
    <p:sldId id="321" r:id="rId40"/>
    <p:sldId id="322" r:id="rId41"/>
    <p:sldId id="325" r:id="rId42"/>
    <p:sldId id="323" r:id="rId4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Allman-Ward" initials="KA" lastIdx="7" clrIdx="0">
    <p:extLst>
      <p:ext uri="{19B8F6BF-5375-455C-9EA6-DF929625EA0E}">
        <p15:presenceInfo xmlns:p15="http://schemas.microsoft.com/office/powerpoint/2012/main" userId="Kirsty Allman-W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3671" autoAdjust="0"/>
  </p:normalViewPr>
  <p:slideViewPr>
    <p:cSldViewPr snapToGrid="0">
      <p:cViewPr varScale="1">
        <p:scale>
          <a:sx n="52" d="100"/>
          <a:sy n="52" d="100"/>
        </p:scale>
        <p:origin x="1160" y="148"/>
      </p:cViewPr>
      <p:guideLst/>
    </p:cSldViewPr>
  </p:slideViewPr>
  <p:outlineViewPr>
    <p:cViewPr>
      <p:scale>
        <a:sx n="33" d="100"/>
        <a:sy n="33" d="100"/>
      </p:scale>
      <p:origin x="0" y="-739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C889F4-1379-4115-AFEC-50F3C33245C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a:extLst>
              <a:ext uri="{FF2B5EF4-FFF2-40B4-BE49-F238E27FC236}">
                <a16:creationId xmlns:a16="http://schemas.microsoft.com/office/drawing/2014/main" id="{7951CF07-EACA-4B4B-A049-D89DFC581D8A}"/>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E2D1286C-B559-4980-A64B-156C7746DB4F}" type="datetimeFigureOut">
              <a:rPr lang="en-GB" smtClean="0"/>
              <a:t>11/10/2021</a:t>
            </a:fld>
            <a:endParaRPr lang="en-GB"/>
          </a:p>
        </p:txBody>
      </p:sp>
      <p:sp>
        <p:nvSpPr>
          <p:cNvPr id="4" name="Footer Placeholder 3">
            <a:extLst>
              <a:ext uri="{FF2B5EF4-FFF2-40B4-BE49-F238E27FC236}">
                <a16:creationId xmlns:a16="http://schemas.microsoft.com/office/drawing/2014/main" id="{FB493DA2-3EB5-49FE-8CC7-61E1D8826227}"/>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584E6DC6-C786-4013-9075-456028FF0320}"/>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58105FC2-6502-468F-B3F9-8FD7D920C235}" type="slidenum">
              <a:rPr lang="en-GB" smtClean="0"/>
              <a:t>‹#›</a:t>
            </a:fld>
            <a:endParaRPr lang="en-GB"/>
          </a:p>
        </p:txBody>
      </p:sp>
    </p:spTree>
    <p:extLst>
      <p:ext uri="{BB962C8B-B14F-4D97-AF65-F5344CB8AC3E}">
        <p14:creationId xmlns:p14="http://schemas.microsoft.com/office/powerpoint/2010/main" val="23937315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141170E-06C6-4280-8845-616A71657492}" type="datetimeFigureOut">
              <a:rPr lang="en-GB" smtClean="0"/>
              <a:t>11/10/2021</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E113240-67BD-431C-B94E-27AA7ABCF15A}" type="slidenum">
              <a:rPr lang="en-GB" smtClean="0"/>
              <a:t>‹#›</a:t>
            </a:fld>
            <a:endParaRPr lang="en-GB" dirty="0"/>
          </a:p>
        </p:txBody>
      </p:sp>
    </p:spTree>
    <p:extLst>
      <p:ext uri="{BB962C8B-B14F-4D97-AF65-F5344CB8AC3E}">
        <p14:creationId xmlns:p14="http://schemas.microsoft.com/office/powerpoint/2010/main" val="22379392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1254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3922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866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597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21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26988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chant helps children to identify the difference between the spoken voice and the singing voice. It is a great way of warming up and exploring the range and quality of sound that can be produced.</a:t>
            </a:r>
          </a:p>
          <a:p>
            <a:endParaRPr lang="en-GB" dirty="0"/>
          </a:p>
          <a:p>
            <a:r>
              <a:rPr lang="en-GB" dirty="0"/>
              <a:t>Things to try:</a:t>
            </a:r>
          </a:p>
          <a:p>
            <a:pPr marL="185766" indent="-185766">
              <a:buFont typeface="Arial" panose="020B0604020202020204" pitchFamily="34" charset="0"/>
              <a:buChar char="•"/>
            </a:pPr>
            <a:r>
              <a:rPr lang="en-GB" dirty="0"/>
              <a:t>Explore different voices (posh, teacher, angry, sad, witch, big, bear, mouse, Elvis etc)</a:t>
            </a:r>
          </a:p>
        </p:txBody>
      </p:sp>
    </p:spTree>
    <p:extLst>
      <p:ext uri="{BB962C8B-B14F-4D97-AF65-F5344CB8AC3E}">
        <p14:creationId xmlns:p14="http://schemas.microsoft.com/office/powerpoint/2010/main" val="104464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song for finding the pulse.</a:t>
            </a:r>
          </a:p>
          <a:p>
            <a:endParaRPr lang="en-GB" dirty="0"/>
          </a:p>
          <a:p>
            <a:r>
              <a:rPr lang="en-GB" dirty="0"/>
              <a:t>Children can use a chopping action to ‘chop’ different sized ingredients (a stir-fry for Chinese New Year, healthy fruit salad, a warming soup). </a:t>
            </a:r>
            <a:r>
              <a:rPr lang="en-GB" b="0" dirty="0"/>
              <a:t> One hand held out flat as a chopping board, whilst the other hand, on its side, chops down onto the board.  Notice what happens to the volume when they chop large/small items…  try different tempi too (how would a professional chef chop something up?  – fast, how would children chop something up? – slow!) </a:t>
            </a:r>
          </a:p>
          <a:p>
            <a:endParaRPr lang="en-GB" b="1" dirty="0"/>
          </a:p>
          <a:p>
            <a:r>
              <a:rPr lang="en-GB" dirty="0"/>
              <a:t>If the children find the words hard to articulate, even at quite a slow tempo, it is fine if they simply imitate your pulse and listen to your voice.</a:t>
            </a:r>
          </a:p>
        </p:txBody>
      </p:sp>
    </p:spTree>
    <p:extLst>
      <p:ext uri="{BB962C8B-B14F-4D97-AF65-F5344CB8AC3E}">
        <p14:creationId xmlns:p14="http://schemas.microsoft.com/office/powerpoint/2010/main" val="94753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great song for pitch-matching.</a:t>
            </a:r>
          </a:p>
          <a:p>
            <a:endParaRPr lang="en-GB" dirty="0"/>
          </a:p>
          <a:p>
            <a:r>
              <a:rPr lang="en-GB" dirty="0"/>
              <a:t>When a child has matched a given pitch it is a special moment and a turning point in the beginning of their musical life so SHOWER THEM WITH PRAISE and point out their achievement to the class, commenting on their Angel voice and excellent listening (if appropriate to the child’s specific needs and character).</a:t>
            </a:r>
          </a:p>
          <a:p>
            <a:endParaRPr lang="en-GB" dirty="0"/>
          </a:p>
          <a:p>
            <a:r>
              <a:rPr lang="en-GB" dirty="0"/>
              <a:t>Some children may pitch a little lower or higher but still with the pitch outline – praise them for good effort and “what a lovely low voice you have”, for example, BUT, resolve to help them explore the full range of their voice with carefully chosen warm-ups with higher/lower “scooping” sounds, e.g. coming down a slide.</a:t>
            </a:r>
          </a:p>
          <a:p>
            <a:endParaRPr lang="en-GB" dirty="0"/>
          </a:p>
          <a:p>
            <a:r>
              <a:rPr lang="en-GB" dirty="0"/>
              <a:t>Some children take a long time to find their singing voice. Even if they have experienced this type of musical pedagogy some may not find their singing voice until </a:t>
            </a:r>
            <a:r>
              <a:rPr lang="en-GB" b="0" dirty="0"/>
              <a:t>around</a:t>
            </a:r>
            <a:r>
              <a:rPr lang="en-GB" dirty="0"/>
              <a:t> the age of seven, and may still tend to use their speaking voice instead.</a:t>
            </a:r>
          </a:p>
          <a:p>
            <a:endParaRPr lang="en-GB" dirty="0"/>
          </a:p>
          <a:p>
            <a:r>
              <a:rPr lang="en-GB" dirty="0"/>
              <a:t>When the majority of the group can “pass this song” around the circle and stay at the same pitch (it can be done) you can give them (and yourself) a HUGE pat on the back!</a:t>
            </a:r>
          </a:p>
        </p:txBody>
      </p:sp>
    </p:spTree>
    <p:extLst>
      <p:ext uri="{BB962C8B-B14F-4D97-AF65-F5344CB8AC3E}">
        <p14:creationId xmlns:p14="http://schemas.microsoft.com/office/powerpoint/2010/main" val="286481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great song for demonstrating and feeling the pulse. Children can touch the relevant body part twice as they sing. Once they are more familiar with the song, they can sing one or more of the body parts in their “thinking voice” (“internali</a:t>
            </a:r>
            <a:r>
              <a:rPr lang="en-GB" b="0" dirty="0"/>
              <a:t>s</a:t>
            </a:r>
            <a:r>
              <a:rPr lang="en-GB" dirty="0"/>
              <a:t>ing” the song in their heads).  This is part of musicianship.  Please beware of saying “which part shall we miss out?” as we don’t want to miss the part out; we hear it in our heads!  </a:t>
            </a:r>
            <a:r>
              <a:rPr lang="en-GB" b="0" dirty="0"/>
              <a:t>As a stepping stone to this huge musical development, encourage children to use their “magic lips”, where they mouth the words but don’t vocalise. REMEMBER: MAGIC LIPS INTO THINKING VOICE.</a:t>
            </a:r>
          </a:p>
        </p:txBody>
      </p:sp>
    </p:spTree>
    <p:extLst>
      <p:ext uri="{BB962C8B-B14F-4D97-AF65-F5344CB8AC3E}">
        <p14:creationId xmlns:p14="http://schemas.microsoft.com/office/powerpoint/2010/main" val="3091795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children are confident they can start this song themselves and thereby have ownership of it.</a:t>
            </a:r>
          </a:p>
          <a:p>
            <a:endParaRPr lang="en-GB" dirty="0"/>
          </a:p>
          <a:p>
            <a:r>
              <a:rPr lang="en-GB" dirty="0"/>
              <a:t>There is opportunity for discussion re higher and lower; one child may start “Here I come” at a different pitch from another and children should be encouraged to match the pitch of the “leader” and to notice these differences.</a:t>
            </a:r>
          </a:p>
          <a:p>
            <a:endParaRPr lang="en-GB" dirty="0"/>
          </a:p>
          <a:p>
            <a:r>
              <a:rPr lang="en-GB" dirty="0"/>
              <a:t>Things to try:</a:t>
            </a:r>
          </a:p>
          <a:p>
            <a:pPr marL="185766" indent="-185766">
              <a:buFont typeface="Arial" panose="020B0604020202020204" pitchFamily="34" charset="0"/>
              <a:buChar char="•"/>
            </a:pPr>
            <a:r>
              <a:rPr lang="en-GB" b="0" dirty="0"/>
              <a:t>Hold both hands out palms up as a hand gesture when singing the questioned response</a:t>
            </a:r>
          </a:p>
          <a:p>
            <a:pPr marL="185766" indent="-185766">
              <a:buFont typeface="Arial" panose="020B0604020202020204" pitchFamily="34" charset="0"/>
              <a:buChar char="•"/>
            </a:pPr>
            <a:r>
              <a:rPr lang="en-GB" b="0" dirty="0"/>
              <a:t>The leader walks to a child, on the beat, during the second line of the song and “fills up the glass” of the child they have chosen to be the next seller</a:t>
            </a:r>
          </a:p>
          <a:p>
            <a:pPr marL="185766" indent="-185766">
              <a:buFont typeface="Arial" panose="020B0604020202020204" pitchFamily="34" charset="0"/>
              <a:buChar char="•"/>
            </a:pPr>
            <a:r>
              <a:rPr lang="en-GB" b="0" dirty="0"/>
              <a:t>All Clap the beat throughout</a:t>
            </a:r>
          </a:p>
          <a:p>
            <a:pPr marL="185766" indent="-185766">
              <a:buFont typeface="Arial" panose="020B0604020202020204" pitchFamily="34" charset="0"/>
              <a:buChar char="•"/>
            </a:pPr>
            <a:r>
              <a:rPr lang="en-GB" b="0" dirty="0"/>
              <a:t>All Clap the word rhythms throughout (clap what they sing)</a:t>
            </a:r>
          </a:p>
          <a:p>
            <a:pPr marL="185766" indent="-185766">
              <a:buFont typeface="Arial" panose="020B0604020202020204" pitchFamily="34" charset="0"/>
              <a:buChar char="•"/>
            </a:pPr>
            <a:r>
              <a:rPr lang="en-GB" b="0" dirty="0"/>
              <a:t>Clap the word rhythm only when you sing– this could be a simple introduction to working in 2 parts</a:t>
            </a:r>
          </a:p>
          <a:p>
            <a:endParaRPr lang="en-GB" b="1" dirty="0"/>
          </a:p>
        </p:txBody>
      </p:sp>
    </p:spTree>
    <p:extLst>
      <p:ext uri="{BB962C8B-B14F-4D97-AF65-F5344CB8AC3E}">
        <p14:creationId xmlns:p14="http://schemas.microsoft.com/office/powerpoint/2010/main" val="234590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9763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should be sung in a beautiful legato (smooth) style.</a:t>
            </a:r>
          </a:p>
          <a:p>
            <a:endParaRPr lang="en-GB" dirty="0"/>
          </a:p>
          <a:p>
            <a:r>
              <a:rPr lang="en-GB" dirty="0"/>
              <a:t>It is great for PSHCE!  The simple, two pitch tone set will mean that the children can focus on beauty of tone rather than on negotiating a tricky melody.</a:t>
            </a:r>
          </a:p>
          <a:p>
            <a:endParaRPr lang="en-GB" dirty="0"/>
          </a:p>
          <a:p>
            <a:r>
              <a:rPr lang="en-GB" dirty="0"/>
              <a:t>Things to try:</a:t>
            </a:r>
          </a:p>
          <a:p>
            <a:pPr marL="185766" indent="-185766">
              <a:buFont typeface="Arial" panose="020B0604020202020204" pitchFamily="34" charset="0"/>
              <a:buChar char="•"/>
            </a:pPr>
            <a:r>
              <a:rPr lang="en-GB" b="0" dirty="0"/>
              <a:t>Pass a beautiful hand made star around the circle to the beat. Whoever is holding the star at the end of the song gets to make a wish – everyone close eyes and listen whilst the wish is made!</a:t>
            </a:r>
          </a:p>
          <a:p>
            <a:pPr marL="185766" indent="-185766">
              <a:buFont typeface="Arial" panose="020B0604020202020204" pitchFamily="34" charset="0"/>
              <a:buChar char="•"/>
            </a:pPr>
            <a:r>
              <a:rPr lang="en-GB" b="0" dirty="0"/>
              <a:t>Identify the different rhythm of each of the four phrases – say and clap.  Are there any phrases the same?</a:t>
            </a:r>
          </a:p>
        </p:txBody>
      </p:sp>
    </p:spTree>
    <p:extLst>
      <p:ext uri="{BB962C8B-B14F-4D97-AF65-F5344CB8AC3E}">
        <p14:creationId xmlns:p14="http://schemas.microsoft.com/office/powerpoint/2010/main" val="383999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 words are vital in this song, which will need slow rehearsal at first.  Notice how phrases one and three are identical whilst four is the odd one out.</a:t>
            </a:r>
          </a:p>
          <a:p>
            <a:endParaRPr lang="en-GB" dirty="0"/>
          </a:p>
          <a:p>
            <a:r>
              <a:rPr lang="en-GB" dirty="0"/>
              <a:t>Things to try:</a:t>
            </a:r>
          </a:p>
          <a:p>
            <a:pPr marL="185766" indent="-185766">
              <a:buFont typeface="Arial" panose="020B0604020202020204" pitchFamily="34" charset="0"/>
              <a:buChar char="•"/>
            </a:pPr>
            <a:r>
              <a:rPr lang="en-GB" dirty="0"/>
              <a:t>“Thinking voice” on the words “Ding Dong” and “hot dog”</a:t>
            </a:r>
          </a:p>
          <a:p>
            <a:pPr marL="185766" indent="-185766">
              <a:buFont typeface="Arial" panose="020B0604020202020204" pitchFamily="34" charset="0"/>
              <a:buChar char="•"/>
            </a:pPr>
            <a:r>
              <a:rPr lang="en-GB" dirty="0"/>
              <a:t>Movements on those words e.g. clapping for “Ding Dong”, stamping feet for “hot dog”</a:t>
            </a:r>
          </a:p>
          <a:p>
            <a:pPr marL="185766" indent="-185766">
              <a:buFont typeface="Arial" panose="020B0604020202020204" pitchFamily="34" charset="0"/>
              <a:buChar char="•"/>
            </a:pPr>
            <a:r>
              <a:rPr lang="en-GB" b="0" dirty="0"/>
              <a:t>Can the children think of alternate actions or body percussion sounds?</a:t>
            </a:r>
          </a:p>
        </p:txBody>
      </p:sp>
    </p:spTree>
    <p:extLst>
      <p:ext uri="{BB962C8B-B14F-4D97-AF65-F5344CB8AC3E}">
        <p14:creationId xmlns:p14="http://schemas.microsoft.com/office/powerpoint/2010/main" val="316841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pulse can be felt by doing a pull/push rowing action.</a:t>
            </a:r>
          </a:p>
          <a:p>
            <a:endParaRPr lang="en-GB" dirty="0"/>
          </a:p>
          <a:p>
            <a:r>
              <a:rPr lang="en-GB" dirty="0"/>
              <a:t>Notice the four phrases (groups of notes that form a kind of musical ‘sentence’ – useful link to literacy here!).  There is a pattern for the children to notice - phrases one and four (“row, boys, row”) are the same. At the end of phrases one, two and four there are rests – beats of silence in the music (N.B. the pulse carries on through the rests).</a:t>
            </a:r>
          </a:p>
          <a:p>
            <a:endParaRPr lang="en-GB" dirty="0"/>
          </a:p>
          <a:p>
            <a:r>
              <a:rPr lang="en-GB" dirty="0"/>
              <a:t>Notice how the rhythm fits with the words and the pulse is like a continuous heartbeat.</a:t>
            </a:r>
          </a:p>
          <a:p>
            <a:endParaRPr lang="en-GB" dirty="0"/>
          </a:p>
          <a:p>
            <a:r>
              <a:rPr lang="en-GB" dirty="0"/>
              <a:t>It is important that children understand the difference between rhythm and pulse. </a:t>
            </a:r>
          </a:p>
          <a:p>
            <a:endParaRPr lang="en-GB" dirty="0"/>
          </a:p>
          <a:p>
            <a:r>
              <a:rPr lang="en-GB" dirty="0"/>
              <a:t>Things to try:</a:t>
            </a:r>
          </a:p>
          <a:p>
            <a:pPr marL="185766" indent="-185766">
              <a:buFont typeface="Arial" panose="020B0604020202020204" pitchFamily="34" charset="0"/>
              <a:buChar char="•"/>
            </a:pPr>
            <a:r>
              <a:rPr lang="en-GB" b="0" dirty="0"/>
              <a:t>Sit in pairs, facing each other and holding hands. Row to the beat forwards and backwards (make sure bottoms stay on the floor and the rowing is controlled – we don’t want the boat to wobble and capsize!)</a:t>
            </a:r>
          </a:p>
          <a:p>
            <a:pPr marL="185766" indent="-185766">
              <a:buFont typeface="Arial" panose="020B0604020202020204" pitchFamily="34" charset="0"/>
              <a:buChar char="•"/>
            </a:pPr>
            <a:r>
              <a:rPr lang="en-GB" b="0" dirty="0"/>
              <a:t>One half of the group rowing to the pulse, the other tapping the word rhythm. It’s a great way of exploring the concept of the beat carrying on whilst the rhythm may not (silent beat as in end of bar 2, 4, 6)</a:t>
            </a:r>
          </a:p>
          <a:p>
            <a:pPr marL="185766" indent="-185766">
              <a:buFont typeface="Arial" panose="020B0604020202020204" pitchFamily="34" charset="0"/>
              <a:buChar char="•"/>
            </a:pPr>
            <a:endParaRPr lang="en-GB" dirty="0"/>
          </a:p>
          <a:p>
            <a:r>
              <a:rPr lang="en-GB" b="0" dirty="0"/>
              <a:t>This is also a great song for encouraging very careful listening. As the leader, you can change your sung ‘ready steady off we go!’ to ‘boys are you ready, off we go!’, ‘girls are you ready, off we go!, ‘everybody ready, off we go!’ so that only those instructed to sing can sing whilst the others continue rowing.</a:t>
            </a:r>
          </a:p>
          <a:p>
            <a:endParaRPr lang="en-GB" dirty="0"/>
          </a:p>
          <a:p>
            <a:endParaRPr lang="en-GB" dirty="0"/>
          </a:p>
        </p:txBody>
      </p:sp>
    </p:spTree>
    <p:extLst>
      <p:ext uri="{BB962C8B-B14F-4D97-AF65-F5344CB8AC3E}">
        <p14:creationId xmlns:p14="http://schemas.microsoft.com/office/powerpoint/2010/main" val="408226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simple song is not only brilliant for the beginnings of pitch matching and finding the singing voice, but also for copying and inventing rhythm patterns.  Add a spoken “gwa” (frog sound) rhythm pattern at the end of the song. It is also brilliant as a way of introducing the use of percussion instruments to create sound effects. </a:t>
            </a:r>
          </a:p>
          <a:p>
            <a:endParaRPr lang="en-GB" dirty="0"/>
          </a:p>
          <a:p>
            <a:r>
              <a:rPr lang="en-GB" dirty="0"/>
              <a:t>Other creatures that could sit on the log and sing could be:</a:t>
            </a:r>
          </a:p>
          <a:p>
            <a:pPr marL="185766" indent="-185766">
              <a:buFont typeface="Arial" panose="020B0604020202020204" pitchFamily="34" charset="0"/>
              <a:buChar char="•"/>
            </a:pPr>
            <a:r>
              <a:rPr lang="en-GB" dirty="0"/>
              <a:t>Slinky Snake - hissing vocal sound at the end</a:t>
            </a:r>
          </a:p>
          <a:p>
            <a:pPr marL="185766" indent="-185766">
              <a:buFont typeface="Arial" panose="020B0604020202020204" pitchFamily="34" charset="0"/>
              <a:buChar char="•"/>
            </a:pPr>
            <a:r>
              <a:rPr lang="en-GB" dirty="0"/>
              <a:t>Itchy Flea - scratching sound</a:t>
            </a:r>
          </a:p>
          <a:p>
            <a:pPr marL="185766" indent="-185766">
              <a:buFont typeface="Arial" panose="020B0604020202020204" pitchFamily="34" charset="0"/>
              <a:buChar char="•"/>
            </a:pPr>
            <a:r>
              <a:rPr lang="en-GB" dirty="0"/>
              <a:t>Bumble Bee - buzzing sound</a:t>
            </a:r>
          </a:p>
          <a:p>
            <a:endParaRPr lang="en-GB" dirty="0"/>
          </a:p>
          <a:p>
            <a:r>
              <a:rPr lang="en-GB" dirty="0"/>
              <a:t>Ask the children for the own ideas – this will give them ownership of the song and encourage them to join in.</a:t>
            </a:r>
          </a:p>
          <a:p>
            <a:endParaRPr lang="en-GB" dirty="0"/>
          </a:p>
          <a:p>
            <a:r>
              <a:rPr lang="en-GB" dirty="0"/>
              <a:t>Things to try: </a:t>
            </a:r>
          </a:p>
          <a:p>
            <a:pPr marL="185766" indent="-185766">
              <a:buFont typeface="Arial" panose="020B0604020202020204" pitchFamily="34" charset="0"/>
              <a:buChar char="•"/>
            </a:pPr>
            <a:r>
              <a:rPr lang="en-GB" dirty="0"/>
              <a:t>Introduce the use of percussion instruments to create rhythmic sound effects</a:t>
            </a:r>
          </a:p>
        </p:txBody>
      </p:sp>
    </p:spTree>
    <p:extLst>
      <p:ext uri="{BB962C8B-B14F-4D97-AF65-F5344CB8AC3E}">
        <p14:creationId xmlns:p14="http://schemas.microsoft.com/office/powerpoint/2010/main" val="92681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Suo Gan = Welsh for “lullaby”</a:t>
            </a:r>
          </a:p>
          <a:p>
            <a:endParaRPr lang="en-GB" dirty="0"/>
          </a:p>
          <a:p>
            <a:r>
              <a:rPr lang="en-GB" dirty="0"/>
              <a:t>This is lovely for practising quiet singing through long, legato (smooth) phrases. Children can rock their babies to the pulse.</a:t>
            </a:r>
          </a:p>
          <a:p>
            <a:endParaRPr lang="en-GB" dirty="0"/>
          </a:p>
          <a:p>
            <a:r>
              <a:rPr lang="en-GB" dirty="0"/>
              <a:t>Things to try:</a:t>
            </a:r>
          </a:p>
          <a:p>
            <a:pPr marL="185766" indent="-185766">
              <a:buFont typeface="Arial" panose="020B0604020202020204" pitchFamily="34" charset="0"/>
              <a:buChar char="•"/>
            </a:pPr>
            <a:r>
              <a:rPr lang="en-GB" dirty="0"/>
              <a:t>Identify the repeating rhythm pattern.  </a:t>
            </a:r>
          </a:p>
          <a:p>
            <a:pPr marL="185766" indent="-185766">
              <a:buFont typeface="Arial" panose="020B0604020202020204" pitchFamily="34" charset="0"/>
              <a:buChar char="•"/>
            </a:pPr>
            <a:r>
              <a:rPr lang="en-GB" b="0" dirty="0"/>
              <a:t>Which phrases have the same pitched melody?  </a:t>
            </a:r>
            <a:r>
              <a:rPr lang="en-GB" dirty="0"/>
              <a:t>Phrases one and three are identical in melody as are phrases two and four, creating an ABAB structure.</a:t>
            </a:r>
          </a:p>
        </p:txBody>
      </p:sp>
    </p:spTree>
    <p:extLst>
      <p:ext uri="{BB962C8B-B14F-4D97-AF65-F5344CB8AC3E}">
        <p14:creationId xmlns:p14="http://schemas.microsoft.com/office/powerpoint/2010/main" val="1683623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traditional song, from the North East, is packed with musical possibilities!</a:t>
            </a:r>
          </a:p>
          <a:p>
            <a:endParaRPr lang="en-GB" dirty="0"/>
          </a:p>
          <a:p>
            <a:r>
              <a:rPr lang="en-GB" dirty="0"/>
              <a:t>Try; pulse (on knees), tapping rhythm with “rhythm hands” (two fingers tapping on opposite palm), rests emphasized with a </a:t>
            </a:r>
            <a:r>
              <a:rPr lang="en-GB" b="0" dirty="0"/>
              <a:t>silent action (hands apart, nod of the head, finger to lips).</a:t>
            </a:r>
          </a:p>
          <a:p>
            <a:endParaRPr lang="en-GB" dirty="0"/>
          </a:p>
          <a:p>
            <a:r>
              <a:rPr lang="en-GB" dirty="0"/>
              <a:t>It is great fun for the children to substitute sound effects for the rests; a ‘fanning the mouth’ action for “hot”, “brr” and rubbing shoulders for “cold” then a “yuk” with a grimace after “nine days old”.</a:t>
            </a:r>
          </a:p>
          <a:p>
            <a:endParaRPr lang="en-GB" dirty="0"/>
          </a:p>
          <a:p>
            <a:r>
              <a:rPr lang="en-GB" dirty="0"/>
              <a:t>Things to try:</a:t>
            </a:r>
          </a:p>
          <a:p>
            <a:pPr marL="185766" indent="-185766">
              <a:buFont typeface="Arial" panose="020B0604020202020204" pitchFamily="34" charset="0"/>
              <a:buChar char="•"/>
            </a:pPr>
            <a:r>
              <a:rPr lang="en-GB" b="0" dirty="0"/>
              <a:t>Children sit cross legged on floor and rock side to side to show the beat whilst they sing. This will allow you to identify where the silent beats are.</a:t>
            </a:r>
          </a:p>
          <a:p>
            <a:pPr marL="185766" indent="-185766">
              <a:buFont typeface="Arial" panose="020B0604020202020204" pitchFamily="34" charset="0"/>
              <a:buChar char="•"/>
            </a:pPr>
            <a:r>
              <a:rPr lang="en-GB" b="0" dirty="0"/>
              <a:t>The whole song in thinking voice with JUST the sound effects (quite tricky – you may need an audible pulse to begin with, then use the visual pulse, and finally try it without any help – can everyone use their ‘musical eyes’ and ‘musical ears’ to perform all the actions and sound effects together?)</a:t>
            </a:r>
          </a:p>
          <a:p>
            <a:endParaRPr lang="en-GB" dirty="0"/>
          </a:p>
          <a:p>
            <a:r>
              <a:rPr lang="en-GB" dirty="0"/>
              <a:t>The song works beautifully in canon</a:t>
            </a:r>
            <a:r>
              <a:rPr lang="en-GB" b="0" dirty="0"/>
              <a:t> (staggered start).  Start a second group after “Pease pudding hot, pease pudding cold”. This is more challenging and would benefit from the help of an extra adult if possible. This is another great way to introduce, and develop, 2 part singing.</a:t>
            </a:r>
          </a:p>
        </p:txBody>
      </p:sp>
    </p:spTree>
    <p:extLst>
      <p:ext uri="{BB962C8B-B14F-4D97-AF65-F5344CB8AC3E}">
        <p14:creationId xmlns:p14="http://schemas.microsoft.com/office/powerpoint/2010/main" val="2332714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song which uses mime to show the pulse.  This has a lovely energising tempo.</a:t>
            </a:r>
          </a:p>
          <a:p>
            <a:endParaRPr lang="en-GB" dirty="0"/>
          </a:p>
          <a:p>
            <a:r>
              <a:rPr lang="en-GB" dirty="0"/>
              <a:t>Things to try:</a:t>
            </a:r>
          </a:p>
          <a:p>
            <a:pPr marL="185766" indent="-185766">
              <a:buFont typeface="Arial" panose="020B0604020202020204" pitchFamily="34" charset="0"/>
              <a:buChar char="•"/>
            </a:pPr>
            <a:r>
              <a:rPr lang="en-GB" dirty="0"/>
              <a:t>Identify orchestral families</a:t>
            </a:r>
          </a:p>
          <a:p>
            <a:pPr marL="185766" indent="-185766">
              <a:buFont typeface="Arial" panose="020B0604020202020204" pitchFamily="34" charset="0"/>
              <a:buChar char="•"/>
            </a:pPr>
            <a:r>
              <a:rPr lang="en-GB" dirty="0"/>
              <a:t>Introduce unpitched percussion instruments and play in time with the pulse.</a:t>
            </a:r>
          </a:p>
          <a:p>
            <a:pPr marL="185766" indent="-185766">
              <a:buFont typeface="Arial" panose="020B0604020202020204" pitchFamily="34" charset="0"/>
              <a:buChar char="•"/>
            </a:pPr>
            <a:r>
              <a:rPr lang="en-GB" b="0" dirty="0"/>
              <a:t>Be a marching band! Pick up those instruments, and march around the room (you will need to be the leader until children are able to take your spot) playing the appropriate instrument at the appropriate time. This is tricky as there is lots of coordination and multiple musical skills being combined. Everyone will need to use those ‘musical eyes’ and ‘musical ears’ for this to be a success - it is great fun!</a:t>
            </a:r>
          </a:p>
        </p:txBody>
      </p:sp>
    </p:spTree>
    <p:extLst>
      <p:ext uri="{BB962C8B-B14F-4D97-AF65-F5344CB8AC3E}">
        <p14:creationId xmlns:p14="http://schemas.microsoft.com/office/powerpoint/2010/main" val="3383417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Plenty of scope here for train movements to the pulse and for slower/faster trains (changes of tempo).</a:t>
            </a:r>
          </a:p>
          <a:p>
            <a:endParaRPr lang="en-GB" dirty="0"/>
          </a:p>
          <a:p>
            <a:r>
              <a:rPr lang="en-GB" dirty="0"/>
              <a:t>Notice how the rhythm pattern of each phrase is the same.  Feeling the shape of each phrase, where it begins and ends can be represented with rainbow shapes/paintbrush strokes in the air.</a:t>
            </a:r>
          </a:p>
          <a:p>
            <a:endParaRPr lang="en-GB" dirty="0"/>
          </a:p>
          <a:p>
            <a:r>
              <a:rPr lang="en-GB" dirty="0"/>
              <a:t>The melody of phrases two and four are the same.</a:t>
            </a:r>
          </a:p>
          <a:p>
            <a:endParaRPr lang="en-GB" dirty="0"/>
          </a:p>
          <a:p>
            <a:r>
              <a:rPr lang="en-GB" dirty="0"/>
              <a:t>Look at the pitch outline of each phrase. Which ones end on a higher note and which ones end on a lower note?  How could the children be helped to represent this movement using gestures?</a:t>
            </a:r>
          </a:p>
          <a:p>
            <a:endParaRPr lang="en-GB" dirty="0"/>
          </a:p>
          <a:p>
            <a:r>
              <a:rPr lang="en-GB" dirty="0"/>
              <a:t>Things to try:</a:t>
            </a:r>
          </a:p>
          <a:p>
            <a:pPr marL="185766" indent="-185766">
              <a:buFont typeface="Arial" panose="020B0604020202020204" pitchFamily="34" charset="0"/>
              <a:buChar char="•"/>
            </a:pPr>
            <a:r>
              <a:rPr lang="en-GB" dirty="0"/>
              <a:t>Half of the group tapping the pulse on knees, the other half tapping rhythm THEN SWAP!</a:t>
            </a:r>
          </a:p>
          <a:p>
            <a:pPr marL="185766" indent="-185766">
              <a:buFont typeface="Arial" panose="020B0604020202020204" pitchFamily="34" charset="0"/>
              <a:buChar char="•"/>
            </a:pPr>
            <a:r>
              <a:rPr lang="en-GB" dirty="0"/>
              <a:t>Half of the group doing ‘rainbow arms’ for phrase and the other singing the melody and showing pitch outline with gesture</a:t>
            </a:r>
          </a:p>
          <a:p>
            <a:pPr marL="185766" indent="-185766">
              <a:buFont typeface="Arial" panose="020B0604020202020204" pitchFamily="34" charset="0"/>
              <a:buChar char="•"/>
            </a:pPr>
            <a:r>
              <a:rPr lang="en-GB" dirty="0"/>
              <a:t>Thinking voice game; (phrase by phrase) using a red card for thinking voice and a green card for singing out loud. Individual children can be in charge of the cards!</a:t>
            </a:r>
          </a:p>
        </p:txBody>
      </p:sp>
    </p:spTree>
    <p:extLst>
      <p:ext uri="{BB962C8B-B14F-4D97-AF65-F5344CB8AC3E}">
        <p14:creationId xmlns:p14="http://schemas.microsoft.com/office/powerpoint/2010/main" val="2211359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great song for behaviour management, because it mixes the group up beautifully!</a:t>
            </a:r>
          </a:p>
          <a:p>
            <a:endParaRPr lang="en-GB" dirty="0"/>
          </a:p>
          <a:p>
            <a:r>
              <a:rPr lang="en-GB" dirty="0"/>
              <a:t>Stand in a circle opposite a partner.</a:t>
            </a:r>
          </a:p>
          <a:p>
            <a:r>
              <a:rPr lang="en-GB" dirty="0"/>
              <a:t>Tap each other’s palms together on “bow wow wow”</a:t>
            </a:r>
          </a:p>
          <a:p>
            <a:r>
              <a:rPr lang="en-GB" dirty="0"/>
              <a:t>Point fingers rhythmically on “whose dog art thou?”</a:t>
            </a:r>
          </a:p>
          <a:p>
            <a:r>
              <a:rPr lang="en-GB" dirty="0"/>
              <a:t>On “Little Tommy Tucker’s dog”  swap places then sing “bow wow wow” with the same tapping of palms.</a:t>
            </a:r>
          </a:p>
          <a:p>
            <a:endParaRPr lang="en-GB" dirty="0"/>
          </a:p>
          <a:p>
            <a:r>
              <a:rPr lang="en-GB" dirty="0"/>
              <a:t>IMMEDIATELY turn away from your original partner (you will actually do that during the rest at the end of the phrase)</a:t>
            </a:r>
          </a:p>
          <a:p>
            <a:r>
              <a:rPr lang="en-GB" dirty="0"/>
              <a:t>Then you will be face to face with a new partner and the song carries on!</a:t>
            </a:r>
          </a:p>
          <a:p>
            <a:endParaRPr lang="en-GB" dirty="0"/>
          </a:p>
          <a:p>
            <a:r>
              <a:rPr lang="en-GB" dirty="0"/>
              <a:t>Things to try:</a:t>
            </a:r>
          </a:p>
          <a:p>
            <a:pPr marL="185766" indent="-185766">
              <a:buFontTx/>
              <a:buChar char="-"/>
            </a:pPr>
            <a:r>
              <a:rPr lang="en-GB" dirty="0"/>
              <a:t>Use your ‘thinking voice’ for certain phrases to give extra challenges </a:t>
            </a:r>
          </a:p>
          <a:p>
            <a:pPr marL="185766" indent="-185766">
              <a:buFontTx/>
              <a:buChar char="-"/>
            </a:pPr>
            <a:r>
              <a:rPr lang="en-GB" b="0" dirty="0"/>
              <a:t>Add a drum beat as an accompaniment</a:t>
            </a:r>
          </a:p>
          <a:p>
            <a:pPr marL="185766" indent="-185766">
              <a:buFontTx/>
              <a:buChar char="-"/>
            </a:pPr>
            <a:r>
              <a:rPr lang="en-GB" b="0" dirty="0"/>
              <a:t>Add a ‘woof’ on the silent beats – what kind of dog is it? (you can explore pitch and dynamics here)</a:t>
            </a:r>
          </a:p>
        </p:txBody>
      </p:sp>
    </p:spTree>
    <p:extLst>
      <p:ext uri="{BB962C8B-B14F-4D97-AF65-F5344CB8AC3E}">
        <p14:creationId xmlns:p14="http://schemas.microsoft.com/office/powerpoint/2010/main" val="152178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wonderful song for matching the pulse and remembering a sequence of actions.</a:t>
            </a:r>
          </a:p>
          <a:p>
            <a:endParaRPr lang="en-GB" dirty="0"/>
          </a:p>
          <a:p>
            <a:r>
              <a:rPr lang="en-GB" dirty="0"/>
              <a:t>“Little Johnny dances” on your thumb in time to the pulse. Ask the children for a new body part for the second verse. At the last line of the song add the new body part to the previous one.</a:t>
            </a:r>
          </a:p>
          <a:p>
            <a:r>
              <a:rPr lang="en-GB" dirty="0"/>
              <a:t>e.g. “on my head, head, head, on my thumb, thumb, thumb, little Johnny dances…”</a:t>
            </a:r>
          </a:p>
          <a:p>
            <a:endParaRPr lang="en-GB" dirty="0"/>
          </a:p>
          <a:p>
            <a:r>
              <a:rPr lang="en-GB" dirty="0"/>
              <a:t>Things to try:</a:t>
            </a:r>
          </a:p>
          <a:p>
            <a:r>
              <a:rPr lang="en-GB" dirty="0"/>
              <a:t>- Use a puppet or an appropriate soft toy to ‘dance’ in time with the pulse</a:t>
            </a:r>
          </a:p>
        </p:txBody>
      </p:sp>
    </p:spTree>
    <p:extLst>
      <p:ext uri="{BB962C8B-B14F-4D97-AF65-F5344CB8AC3E}">
        <p14:creationId xmlns:p14="http://schemas.microsoft.com/office/powerpoint/2010/main" val="401116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2613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song that is difficult to sing standing still – you just have to move! </a:t>
            </a:r>
          </a:p>
          <a:p>
            <a:endParaRPr lang="en-GB" b="1" dirty="0"/>
          </a:p>
          <a:p>
            <a:r>
              <a:rPr lang="en-GB" b="0" dirty="0"/>
              <a:t>Step side to side in time to the beat – it looks and sounds amazing if everyone can move in the same direction at the same time. </a:t>
            </a:r>
          </a:p>
          <a:p>
            <a:endParaRPr lang="en-GB" b="0" dirty="0"/>
          </a:p>
          <a:p>
            <a:r>
              <a:rPr lang="en-GB" b="0" dirty="0"/>
              <a:t>Add sleigh bells – if you have those little ones on elastic then attach them to children’s ankles so the bells play in time to the beat as they move from side to side.</a:t>
            </a:r>
          </a:p>
          <a:p>
            <a:endParaRPr lang="en-GB" b="0" dirty="0"/>
          </a:p>
          <a:p>
            <a:r>
              <a:rPr lang="en-GB" b="0" dirty="0"/>
              <a:t>To reinforce the idea of call and response, give the two groups different coloured scarves e.g. red for the </a:t>
            </a:r>
            <a:r>
              <a:rPr lang="en-GB" b="0" dirty="0" err="1"/>
              <a:t>funmje</a:t>
            </a:r>
            <a:r>
              <a:rPr lang="en-GB" b="0" dirty="0"/>
              <a:t> group, and blue for the </a:t>
            </a:r>
            <a:r>
              <a:rPr lang="en-GB" b="0" dirty="0" err="1"/>
              <a:t>ashe</a:t>
            </a:r>
            <a:r>
              <a:rPr lang="en-GB" b="0" dirty="0"/>
              <a:t> – as they sing their part they can swish/flick their scarf in time to the beat high and low, side to side – it’s up to you!</a:t>
            </a:r>
          </a:p>
          <a:p>
            <a:endParaRPr lang="en-GB" b="1" dirty="0"/>
          </a:p>
          <a:p>
            <a:r>
              <a:rPr lang="en-GB" dirty="0"/>
              <a:t>Clap the rhythm of the lyrics (use two fingers, it makes a much better quality of sound than the whole hand) as a call and response.</a:t>
            </a:r>
          </a:p>
          <a:p>
            <a:endParaRPr lang="en-GB" dirty="0"/>
          </a:p>
          <a:p>
            <a:r>
              <a:rPr lang="en-GB" dirty="0"/>
              <a:t>Divide the group into two with one part clapping the rhythm of the lyrics “Funmje Alafia” and the other part re</a:t>
            </a:r>
            <a:r>
              <a:rPr lang="en-GB" b="0" dirty="0"/>
              <a:t>p</a:t>
            </a:r>
            <a:r>
              <a:rPr lang="en-GB" dirty="0"/>
              <a:t>lying “Ashe Ashe” then SWAP!</a:t>
            </a:r>
          </a:p>
          <a:p>
            <a:endParaRPr lang="en-GB" dirty="0"/>
          </a:p>
          <a:p>
            <a:r>
              <a:rPr lang="en-GB" dirty="0"/>
              <a:t>Use the same idea with the melody.</a:t>
            </a:r>
          </a:p>
          <a:p>
            <a:endParaRPr lang="en-GB" dirty="0"/>
          </a:p>
          <a:p>
            <a:r>
              <a:rPr lang="en-GB" dirty="0"/>
              <a:t>Things to try:</a:t>
            </a:r>
          </a:p>
          <a:p>
            <a:pPr marL="185766" indent="-185766">
              <a:buFontTx/>
              <a:buChar char="-"/>
            </a:pPr>
            <a:r>
              <a:rPr lang="en-GB" dirty="0"/>
              <a:t>One half of the group clapping/tapping the rhythm and the other half replying with the melody, then SWAP!</a:t>
            </a:r>
          </a:p>
          <a:p>
            <a:pPr marL="185766" indent="-185766">
              <a:buFontTx/>
              <a:buChar char="-"/>
            </a:pPr>
            <a:r>
              <a:rPr lang="en-GB" dirty="0"/>
              <a:t>Build up a performance adding a third group stamping to the pulse.</a:t>
            </a:r>
          </a:p>
          <a:p>
            <a:endParaRPr lang="en-GB" dirty="0"/>
          </a:p>
          <a:p>
            <a:r>
              <a:rPr lang="en-GB" dirty="0"/>
              <a:t>Be as creative as you like!</a:t>
            </a:r>
          </a:p>
        </p:txBody>
      </p:sp>
    </p:spTree>
    <p:extLst>
      <p:ext uri="{BB962C8B-B14F-4D97-AF65-F5344CB8AC3E}">
        <p14:creationId xmlns:p14="http://schemas.microsoft.com/office/powerpoint/2010/main" val="1175707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good song for energising children’s singing. The dance steps for the chorus are simple and help to emphasise the pulse; back with the right foot, back with the left foot, then forward with right foot, forward with left.</a:t>
            </a:r>
          </a:p>
          <a:p>
            <a:endParaRPr lang="en-GB" dirty="0"/>
          </a:p>
          <a:p>
            <a:r>
              <a:rPr lang="en-GB" dirty="0"/>
              <a:t>The children may like to invent similar moves to emphasise the pulse for the verses. For example for “Hit ‘em on the head…” they could mime hitting their OWN heads</a:t>
            </a:r>
          </a:p>
          <a:p>
            <a:endParaRPr lang="en-GB" dirty="0"/>
          </a:p>
          <a:p>
            <a:r>
              <a:rPr lang="en-GB" dirty="0"/>
              <a:t>Things to try:</a:t>
            </a:r>
          </a:p>
          <a:p>
            <a:pPr marL="185766" indent="-185766">
              <a:buFontTx/>
              <a:buChar char="-"/>
            </a:pPr>
            <a:r>
              <a:rPr lang="en-GB" dirty="0"/>
              <a:t>Children acting as soloists, taking a verse each to create a call and response effect – even more challenging.</a:t>
            </a:r>
          </a:p>
          <a:p>
            <a:pPr marL="185766" indent="-185766">
              <a:buFontTx/>
              <a:buChar char="-"/>
            </a:pPr>
            <a:r>
              <a:rPr lang="en-GB" dirty="0"/>
              <a:t>Clap the word rhythm of the response</a:t>
            </a:r>
          </a:p>
          <a:p>
            <a:pPr marL="185766" indent="-185766">
              <a:buFontTx/>
              <a:buChar char="-"/>
            </a:pPr>
            <a:r>
              <a:rPr lang="en-GB" b="0" dirty="0"/>
              <a:t>Can they clap the word rhythm of the response whilst performing the dance step sequence – this is tricky!</a:t>
            </a:r>
          </a:p>
        </p:txBody>
      </p:sp>
    </p:spTree>
    <p:extLst>
      <p:ext uri="{BB962C8B-B14F-4D97-AF65-F5344CB8AC3E}">
        <p14:creationId xmlns:p14="http://schemas.microsoft.com/office/powerpoint/2010/main" val="1996637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marvellous song with which to explore dynamics not to mention counting and singing in French!</a:t>
            </a:r>
          </a:p>
          <a:p>
            <a:endParaRPr lang="en-GB" dirty="0"/>
          </a:p>
          <a:p>
            <a:r>
              <a:rPr lang="en-GB" dirty="0"/>
              <a:t>A great way to start is to get all the children to stand to attention in their ‘elephant brigade’ with their ‘trunks’ (arms) in the air </a:t>
            </a:r>
            <a:r>
              <a:rPr lang="en-GB" dirty="0">
                <a:latin typeface="Comic Sans MS" panose="030F0702030302020204" pitchFamily="66" charset="0"/>
                <a:cs typeface="Calibri" panose="020F0502020204030204" pitchFamily="34" charset="0"/>
              </a:rPr>
              <a:t>“Eléphant Attention!” </a:t>
            </a:r>
          </a:p>
          <a:p>
            <a:r>
              <a:rPr lang="en-GB" b="0" dirty="0">
                <a:latin typeface="Comic Sans MS" panose="030F0702030302020204" pitchFamily="66" charset="0"/>
                <a:cs typeface="Calibri" panose="020F0502020204030204" pitchFamily="34" charset="0"/>
              </a:rPr>
              <a:t>If you’re feeling brave, you could really get into it and sing the introduction in French too</a:t>
            </a:r>
            <a:r>
              <a:rPr lang="fr-FR" b="0" dirty="0">
                <a:latin typeface="Comic Sans MS" panose="030F0702030302020204" pitchFamily="66" charset="0"/>
                <a:cs typeface="Calibri" panose="020F0502020204030204" pitchFamily="34" charset="0"/>
              </a:rPr>
              <a:t> ‘un deux trois partons!’ (not quite the same as our ready steady off we go, but easy to remember!)</a:t>
            </a:r>
            <a:endParaRPr lang="en-GB" b="0" dirty="0">
              <a:latin typeface="Comic Sans MS" panose="030F0702030302020204" pitchFamily="66" charset="0"/>
              <a:cs typeface="Calibri" panose="020F0502020204030204" pitchFamily="34" charset="0"/>
            </a:endParaRPr>
          </a:p>
          <a:p>
            <a:endParaRPr lang="en-GB" dirty="0">
              <a:latin typeface="Comic Sans MS" panose="030F0702030302020204" pitchFamily="66" charset="0"/>
              <a:cs typeface="Calibri" panose="020F0502020204030204" pitchFamily="34" charset="0"/>
            </a:endParaRPr>
          </a:p>
          <a:p>
            <a:r>
              <a:rPr lang="en-GB" dirty="0">
                <a:latin typeface="Comic Sans MS" panose="030F0702030302020204" pitchFamily="66" charset="0"/>
                <a:cs typeface="Calibri" panose="020F0502020204030204" pitchFamily="34" charset="0"/>
              </a:rPr>
              <a:t>Match the pulse by swinging arms backwards and forwards (elephant trunk)</a:t>
            </a:r>
          </a:p>
          <a:p>
            <a:endParaRPr lang="en-GB" dirty="0">
              <a:latin typeface="Comic Sans MS" panose="030F0702030302020204" pitchFamily="66" charset="0"/>
              <a:cs typeface="Calibri" panose="020F0502020204030204" pitchFamily="34" charset="0"/>
            </a:endParaRPr>
          </a:p>
          <a:p>
            <a:r>
              <a:rPr lang="en-GB" dirty="0">
                <a:latin typeface="Comic Sans MS" panose="030F0702030302020204" pitchFamily="66" charset="0"/>
                <a:cs typeface="Calibri" panose="020F0502020204030204" pitchFamily="34" charset="0"/>
              </a:rPr>
              <a:t>Choose “un éléphant” to be the brigade leader to make an enormous trumpeting sound at the end of each verse. Add two, three, four and five elephants and notice what happens to the trumpeting sound as each additional elephant joins in.</a:t>
            </a:r>
          </a:p>
          <a:p>
            <a:endParaRPr lang="en-GB" dirty="0">
              <a:latin typeface="Comic Sans MS" panose="030F0702030302020204" pitchFamily="66" charset="0"/>
              <a:cs typeface="Calibri" panose="020F0502020204030204" pitchFamily="34" charset="0"/>
            </a:endParaRPr>
          </a:p>
          <a:p>
            <a:r>
              <a:rPr lang="en-GB" dirty="0">
                <a:latin typeface="Comic Sans MS" panose="030F0702030302020204" pitchFamily="66" charset="0"/>
                <a:cs typeface="Calibri" panose="020F0502020204030204" pitchFamily="34" charset="0"/>
              </a:rPr>
              <a:t>Things to try:</a:t>
            </a:r>
          </a:p>
          <a:p>
            <a:pPr marL="185766" indent="-185766">
              <a:buFontTx/>
              <a:buChar char="-"/>
            </a:pPr>
            <a:r>
              <a:rPr lang="en-GB" dirty="0">
                <a:latin typeface="Comic Sans MS" panose="030F0702030302020204" pitchFamily="66" charset="0"/>
                <a:cs typeface="Calibri" panose="020F0502020204030204" pitchFamily="34" charset="0"/>
              </a:rPr>
              <a:t>March around to the pulse in an “elephant ring”</a:t>
            </a:r>
          </a:p>
          <a:p>
            <a:pPr marL="185766" indent="-185766">
              <a:buFontTx/>
              <a:buChar char="-"/>
            </a:pPr>
            <a:r>
              <a:rPr lang="en-GB" dirty="0">
                <a:latin typeface="Comic Sans MS" panose="030F0702030302020204" pitchFamily="66" charset="0"/>
                <a:cs typeface="Calibri" panose="020F0502020204030204" pitchFamily="34" charset="0"/>
              </a:rPr>
              <a:t>Use a group of confident solo singers – what happens to the dynamics (volume) each time another elephant joins in?</a:t>
            </a:r>
          </a:p>
        </p:txBody>
      </p:sp>
    </p:spTree>
    <p:extLst>
      <p:ext uri="{BB962C8B-B14F-4D97-AF65-F5344CB8AC3E}">
        <p14:creationId xmlns:p14="http://schemas.microsoft.com/office/powerpoint/2010/main" val="1627728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excellent for introducing call and response songs and, by definition, the idea that there are two parts (soloist/chorus, or two halves of the same group).</a:t>
            </a:r>
          </a:p>
          <a:p>
            <a:endParaRPr lang="en-GB" dirty="0"/>
          </a:p>
          <a:p>
            <a:r>
              <a:rPr lang="en-GB" dirty="0"/>
              <a:t>This song is a little more challenging, so may be appropriate at the end of KS1 or into KS2 - depending on the singing experience of your class.</a:t>
            </a:r>
          </a:p>
          <a:p>
            <a:endParaRPr lang="en-GB" dirty="0"/>
          </a:p>
          <a:p>
            <a:r>
              <a:rPr lang="en-GB" dirty="0"/>
              <a:t>The “oo” sounds are good for warming up the voice and the consonants in “mala tika tumba” need to be very clear and percussive, </a:t>
            </a:r>
          </a:p>
          <a:p>
            <a:endParaRPr lang="en-GB" dirty="0"/>
          </a:p>
          <a:p>
            <a:r>
              <a:rPr lang="en-GB" dirty="0"/>
              <a:t>Things to try:</a:t>
            </a:r>
          </a:p>
          <a:p>
            <a:pPr marL="185766" indent="-185766">
              <a:buFontTx/>
              <a:buChar char="-"/>
            </a:pPr>
            <a:r>
              <a:rPr lang="en-GB" dirty="0"/>
              <a:t>Canoeing actions to reinforce the pulse.  </a:t>
            </a:r>
            <a:r>
              <a:rPr lang="en-GB" b="0" dirty="0"/>
              <a:t>Divide the class into canoes/rafts and sit one behind the other in lines. Have an imaginary paddle and pull it through the water in time to the beat – don’t forget alternate hands for the paddles otherwise you’ll go in circles!!</a:t>
            </a:r>
          </a:p>
          <a:p>
            <a:pPr marL="185766" indent="-185766">
              <a:buFontTx/>
              <a:buChar char="-"/>
            </a:pPr>
            <a:r>
              <a:rPr lang="en-GB" b="0" dirty="0"/>
              <a:t>You could have a drummer at the font of the canoe, like in a dragon boat race, to keep everyone rowing in time.  You could then explore different tempi. Your drummer could also be the caller if you want a solo part.</a:t>
            </a:r>
          </a:p>
          <a:p>
            <a:pPr marL="185766" indent="-185766">
              <a:buFontTx/>
              <a:buChar char="-"/>
            </a:pPr>
            <a:r>
              <a:rPr lang="en-GB" b="0" dirty="0"/>
              <a:t>If you have more than 1 canoe/raft, divide the singing so that some sing the call and other the response so you are ‘throwing’ the 2 parts across the boats.</a:t>
            </a:r>
          </a:p>
          <a:p>
            <a:pPr marL="185766" indent="-185766" defTabSz="990752">
              <a:buFontTx/>
              <a:buChar char="-"/>
              <a:defRPr/>
            </a:pPr>
            <a:r>
              <a:rPr lang="en-GB" dirty="0"/>
              <a:t>An extension activity could involve holding on the final note of each phrase whilst the other group are singing their part, to create an overlapping texture with a drone effect.</a:t>
            </a:r>
          </a:p>
          <a:p>
            <a:pPr marL="185766" indent="-185766">
              <a:buFontTx/>
              <a:buChar char="-"/>
            </a:pPr>
            <a:endParaRPr lang="en-GB" b="1" dirty="0"/>
          </a:p>
        </p:txBody>
      </p:sp>
    </p:spTree>
    <p:extLst>
      <p:ext uri="{BB962C8B-B14F-4D97-AF65-F5344CB8AC3E}">
        <p14:creationId xmlns:p14="http://schemas.microsoft.com/office/powerpoint/2010/main" val="3232936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this is lyrically very challenging, it is a great song to use as an introduction to part singing. Notice how the melody goes up and down in pitch by step.  </a:t>
            </a:r>
            <a:r>
              <a:rPr lang="en-GB" b="0" dirty="0"/>
              <a:t>Teach the upper pitches of the second phrase, leaving the lower notes for an extension activity later.</a:t>
            </a:r>
          </a:p>
          <a:p>
            <a:endParaRPr lang="en-GB" dirty="0"/>
          </a:p>
          <a:p>
            <a:r>
              <a:rPr lang="en-GB" dirty="0"/>
              <a:t>Things to try:</a:t>
            </a:r>
          </a:p>
          <a:p>
            <a:pPr marL="185766" indent="-185766">
              <a:buFontTx/>
              <a:buChar char="-"/>
            </a:pPr>
            <a:r>
              <a:rPr lang="en-GB" dirty="0"/>
              <a:t>Begin with your ‘frog chorus’ singing the </a:t>
            </a:r>
            <a:r>
              <a:rPr lang="en-GB" b="0" dirty="0"/>
              <a:t>“gwa (rest) gwa (rest)” phrase </a:t>
            </a:r>
            <a:r>
              <a:rPr lang="en-GB" dirty="0"/>
              <a:t>as an ostinato (repeating pattern) which gives the starting note for the other half of the frogs to begin singing with the melody. </a:t>
            </a:r>
            <a:r>
              <a:rPr lang="en-GB" b="0" dirty="0"/>
              <a:t> If you have some guiros (frog guiros would be great but are not essential), they could play the guiro at the same time as they sing ‘gwa’.</a:t>
            </a:r>
          </a:p>
          <a:p>
            <a:endParaRPr lang="en-GB" dirty="0"/>
          </a:p>
          <a:p>
            <a:r>
              <a:rPr lang="en-GB" b="0" dirty="0"/>
              <a:t>For a further extension activity:</a:t>
            </a:r>
          </a:p>
          <a:p>
            <a:endParaRPr lang="en-GB" b="0" dirty="0"/>
          </a:p>
          <a:p>
            <a:r>
              <a:rPr lang="en-GB" b="0" dirty="0"/>
              <a:t>With a group of confident singers, try to introduce the second melodic part that is a repeat of the first phrase whilst the others sing the higher pitched phrase. </a:t>
            </a:r>
          </a:p>
          <a:p>
            <a:endParaRPr lang="en-GB" dirty="0"/>
          </a:p>
        </p:txBody>
      </p:sp>
    </p:spTree>
    <p:extLst>
      <p:ext uri="{BB962C8B-B14F-4D97-AF65-F5344CB8AC3E}">
        <p14:creationId xmlns:p14="http://schemas.microsoft.com/office/powerpoint/2010/main" val="4205439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lovely song for Christmas and the first and third phrases can be sung by a separate group as a melodic ostinato (repeating pattern)</a:t>
            </a:r>
            <a:endParaRPr lang="en-GB" b="1" dirty="0"/>
          </a:p>
          <a:p>
            <a:endParaRPr lang="en-GB" dirty="0"/>
          </a:p>
          <a:p>
            <a:r>
              <a:rPr lang="en-GB" dirty="0"/>
              <a:t>Things to try:</a:t>
            </a:r>
          </a:p>
          <a:p>
            <a:pPr marL="185766" indent="-185766">
              <a:buFontTx/>
              <a:buChar char="-"/>
            </a:pPr>
            <a:r>
              <a:rPr lang="en-GB" dirty="0"/>
              <a:t>Add bell-ringing movements for a pulse</a:t>
            </a:r>
          </a:p>
          <a:p>
            <a:pPr marL="185766" indent="-185766">
              <a:buFontTx/>
              <a:buChar char="-"/>
            </a:pPr>
            <a:r>
              <a:rPr lang="en-GB" b="0" dirty="0"/>
              <a:t>Play the two ‘ding dong’ pitches on chime bars, or tuned bells if you have them. Keep it steady! Can they play with the singers? Can they play all the way through?</a:t>
            </a:r>
          </a:p>
          <a:p>
            <a:pPr marL="185766" indent="-185766">
              <a:buFontTx/>
              <a:buChar char="-"/>
            </a:pPr>
            <a:r>
              <a:rPr lang="en-GB" b="0" dirty="0"/>
              <a:t>Explore how you want the overall mood to be and create that in your performance – is it fast, loud, gentle, slow?</a:t>
            </a:r>
          </a:p>
          <a:p>
            <a:endParaRPr lang="en-GB" dirty="0"/>
          </a:p>
        </p:txBody>
      </p:sp>
    </p:spTree>
    <p:extLst>
      <p:ext uri="{BB962C8B-B14F-4D97-AF65-F5344CB8AC3E}">
        <p14:creationId xmlns:p14="http://schemas.microsoft.com/office/powerpoint/2010/main" val="1231928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6386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92551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0379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396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2067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51499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64885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2699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2711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5776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698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886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0282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38B6E9"/>
                </a:soli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Tree>
    <p:extLst>
      <p:ext uri="{BB962C8B-B14F-4D97-AF65-F5344CB8AC3E}">
        <p14:creationId xmlns:p14="http://schemas.microsoft.com/office/powerpoint/2010/main" val="28551356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11" name="Rectangle 10"/>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1" y="0"/>
            <a:ext cx="6221445" cy="6858000"/>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447801"/>
            <a:ext cx="4241090"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pic>
        <p:nvPicPr>
          <p:cNvPr id="8" name="Picture 8">
            <a:extLst>
              <a:ext uri="{FF2B5EF4-FFF2-40B4-BE49-F238E27FC236}">
                <a16:creationId xmlns:a16="http://schemas.microsoft.com/office/drawing/2014/main" id="{1BFD9657-634A-4571-B444-96B81C79C2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Tree>
    <p:extLst>
      <p:ext uri="{BB962C8B-B14F-4D97-AF65-F5344CB8AC3E}">
        <p14:creationId xmlns:p14="http://schemas.microsoft.com/office/powerpoint/2010/main" val="40037668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38B6E9"/>
                </a:soli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1" y="0"/>
            <a:ext cx="12192000" cy="230909"/>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solidFill>
                <a:srgbClr val="EB2227"/>
              </a:solidFill>
              <a:ea typeface="Segoe UI" pitchFamily="34" charset="0"/>
              <a:cs typeface="Segoe UI" pitchFamily="34" charset="0"/>
            </a:endParaRPr>
          </a:p>
        </p:txBody>
      </p:sp>
      <p:sp>
        <p:nvSpPr>
          <p:cNvPr id="10" name="Title 2"/>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Tree>
    <p:extLst>
      <p:ext uri="{BB962C8B-B14F-4D97-AF65-F5344CB8AC3E}">
        <p14:creationId xmlns:p14="http://schemas.microsoft.com/office/powerpoint/2010/main" val="28119213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5968968" y="0"/>
            <a:ext cx="6223032" cy="6858000"/>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
        <p:nvSpPr>
          <p:cNvPr id="8" name="Text Box 11">
            <a:extLst>
              <a:ext uri="{FF2B5EF4-FFF2-40B4-BE49-F238E27FC236}">
                <a16:creationId xmlns:a16="http://schemas.microsoft.com/office/drawing/2014/main" id="{802B19E2-221E-4E4E-AE02-468F8E801121}"/>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Tree>
    <p:extLst>
      <p:ext uri="{BB962C8B-B14F-4D97-AF65-F5344CB8AC3E}">
        <p14:creationId xmlns:p14="http://schemas.microsoft.com/office/powerpoint/2010/main" val="31369341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7" name="Slide Number Placeholder 9"/>
          <p:cNvSpPr txBox="1">
            <a:spLocks/>
          </p:cNvSpPr>
          <p:nvPr userDrawn="1"/>
        </p:nvSpPr>
        <p:spPr>
          <a:xfrm>
            <a:off x="469326" y="6414015"/>
            <a:ext cx="475700" cy="219456"/>
          </a:xfrm>
          <a:prstGeom prst="rect">
            <a:avLst/>
          </a:prstGeom>
        </p:spPr>
        <p:txBody>
          <a:bodyPr lIns="121899" tIns="60949" rIns="121899" bIns="60949" anchor="ctr"/>
          <a:lstStyle>
            <a:defPPr>
              <a:defRPr lang="en-US"/>
            </a:defPPr>
            <a:lvl1pPr marL="0" algn="l" defTabSz="914363" rtl="0" eaLnBrk="1" latinLnBrk="0" hangingPunct="1">
              <a:defRPr sz="12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727B4C2D-45E2-4621-8491-2995EB46A674}" type="slidenum">
              <a:rPr lang="en-US" sz="1200" smtClean="0"/>
              <a:pPr/>
              <a:t>‹#›</a:t>
            </a:fld>
            <a:endParaRPr lang="en-US" sz="1200" dirty="0"/>
          </a:p>
        </p:txBody>
      </p:sp>
    </p:spTree>
    <p:extLst>
      <p:ext uri="{BB962C8B-B14F-4D97-AF65-F5344CB8AC3E}">
        <p14:creationId xmlns:p14="http://schemas.microsoft.com/office/powerpoint/2010/main" val="17533669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FF37C4-EFA6-418F-9961-DFA44AF8C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AFEE8150-A056-42E7-9D3A-28F7DAE98BF1}"/>
              </a:ext>
            </a:extLst>
          </p:cNvPr>
          <p:cNvSpPr txBox="1"/>
          <p:nvPr userDrawn="1"/>
        </p:nvSpPr>
        <p:spPr>
          <a:xfrm>
            <a:off x="4752975" y="6305550"/>
            <a:ext cx="2686050" cy="184666"/>
          </a:xfrm>
          <a:prstGeom prst="rect">
            <a:avLst/>
          </a:prstGeom>
          <a:noFill/>
        </p:spPr>
        <p:txBody>
          <a:bodyPr wrap="square" lIns="0" tIns="0" rIns="0" bIns="0" rtlCol="0">
            <a:spAutoFit/>
          </a:bodyPr>
          <a:lstStyle/>
          <a:p>
            <a:pPr algn="ctr"/>
            <a:r>
              <a:rPr lang="en-GB" sz="1200" spc="-70" dirty="0">
                <a:gradFill>
                  <a:gsLst>
                    <a:gs pos="2917">
                      <a:schemeClr val="bg2"/>
                    </a:gs>
                    <a:gs pos="95000">
                      <a:schemeClr val="bg2"/>
                    </a:gs>
                  </a:gsLst>
                  <a:lin ang="5400000" scaled="0"/>
                </a:gradFill>
              </a:rPr>
              <a:t>© Hertfordshire Music Service 2021</a:t>
            </a:r>
          </a:p>
        </p:txBody>
      </p:sp>
    </p:spTree>
    <p:extLst>
      <p:ext uri="{BB962C8B-B14F-4D97-AF65-F5344CB8AC3E}">
        <p14:creationId xmlns:p14="http://schemas.microsoft.com/office/powerpoint/2010/main" val="4980070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D527-022B-4577-91BD-823DD36C7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683034-E7ED-4F99-B4B5-DE5865D567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7690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28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atin typeface="+mj-lt"/>
              </a:defRPr>
            </a:lvl2pPr>
            <a:lvl3pPr marL="685800" indent="-165100">
              <a:tabLst/>
              <a:defRPr sz="2000">
                <a:latin typeface="+mj-lt"/>
              </a:defRPr>
            </a:lvl3pPr>
            <a:lvl4pPr marL="863600" indent="-177800">
              <a:defRPr>
                <a:latin typeface="+mj-lt"/>
              </a:defRPr>
            </a:lvl4pPr>
            <a:lvl5pPr marL="1028700" indent="-165100">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j-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j-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j-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10" name="Rectangle 9"/>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356344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rgbClr val="38B6E9"/>
                </a:solidFill>
                <a:latin typeface="+mj-lt"/>
              </a:defRPr>
            </a:lvl1pPr>
            <a:lvl2pPr marL="0" indent="0">
              <a:buNone/>
              <a:defRPr sz="2000">
                <a:latin typeface="+mj-lt"/>
              </a:defRPr>
            </a:lvl2pPr>
            <a:lvl3pPr marL="233363" indent="0">
              <a:buNone/>
              <a:defRPr sz="2000">
                <a:latin typeface="+mj-lt"/>
              </a:defRPr>
            </a:lvl3pPr>
            <a:lvl4pPr marL="457200" indent="0">
              <a:buNone/>
              <a:defRPr sz="2000">
                <a:latin typeface="+mj-lt"/>
              </a:defRPr>
            </a:lvl4pPr>
            <a:lvl5pPr marL="693738" indent="0">
              <a:buNone/>
              <a:defRPr sz="2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rgbClr val="38B6E9"/>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11" name="Rectangle 10"/>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06225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solidFill>
                  <a:srgbClr val="EB2227"/>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sp>
        <p:nvSpPr>
          <p:cNvPr id="11" name="Rectangle 10"/>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853060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solidFill>
                  <a:srgbClr val="38B6E9"/>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
        <p:nvSpPr>
          <p:cNvPr id="8" name="Rectangle 7"/>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178767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7" y="1"/>
            <a:ext cx="12201527" cy="3222171"/>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05760"/>
            <a:ext cx="9736287"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20834" y="3687162"/>
            <a:ext cx="9452240"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cxnSp>
        <p:nvCxnSpPr>
          <p:cNvPr id="8" name="Straight Connector 7"/>
          <p:cNvCxnSpPr/>
          <p:nvPr userDrawn="1"/>
        </p:nvCxnSpPr>
        <p:spPr>
          <a:xfrm>
            <a:off x="-18075" y="3196533"/>
            <a:ext cx="12211055" cy="0"/>
          </a:xfrm>
          <a:prstGeom prst="line">
            <a:avLst/>
          </a:prstGeom>
          <a:ln w="76200">
            <a:solidFill>
              <a:srgbClr val="FFD1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E523799A-6E6A-4C9C-B688-9ABED382CE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
        <p:nvSpPr>
          <p:cNvPr id="9" name="Text Box 11">
            <a:extLst>
              <a:ext uri="{FF2B5EF4-FFF2-40B4-BE49-F238E27FC236}">
                <a16:creationId xmlns:a16="http://schemas.microsoft.com/office/drawing/2014/main" id="{B2174823-AE2B-448F-93F9-BA287982C54C}"/>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
        <p:nvSpPr>
          <p:cNvPr id="11" name="Freeform: Shape 10">
            <a:extLst>
              <a:ext uri="{FF2B5EF4-FFF2-40B4-BE49-F238E27FC236}">
                <a16:creationId xmlns:a16="http://schemas.microsoft.com/office/drawing/2014/main" id="{83C08022-0D99-41A7-9ED1-627FBFCF0A9E}"/>
              </a:ext>
            </a:extLst>
          </p:cNvPr>
          <p:cNvSpPr>
            <a:spLocks noChangeAspect="1"/>
          </p:cNvSpPr>
          <p:nvPr userDrawn="1"/>
        </p:nvSpPr>
        <p:spPr bwMode="auto">
          <a:xfrm>
            <a:off x="-2" y="5499100"/>
            <a:ext cx="12192001" cy="262467"/>
          </a:xfrm>
          <a:custGeom>
            <a:avLst/>
            <a:gdLst>
              <a:gd name="connsiteX0" fmla="*/ 0 w 9144000"/>
              <a:gd name="connsiteY0" fmla="*/ 166511 h 185561"/>
              <a:gd name="connsiteX1" fmla="*/ 501650 w 9144000"/>
              <a:gd name="connsiteY1" fmla="*/ 128411 h 185561"/>
              <a:gd name="connsiteX2" fmla="*/ 1371600 w 9144000"/>
              <a:gd name="connsiteY2" fmla="*/ 83961 h 185561"/>
              <a:gd name="connsiteX3" fmla="*/ 2133600 w 9144000"/>
              <a:gd name="connsiteY3" fmla="*/ 45861 h 185561"/>
              <a:gd name="connsiteX4" fmla="*/ 2597150 w 9144000"/>
              <a:gd name="connsiteY4" fmla="*/ 33161 h 185561"/>
              <a:gd name="connsiteX5" fmla="*/ 3219450 w 9144000"/>
              <a:gd name="connsiteY5" fmla="*/ 20461 h 185561"/>
              <a:gd name="connsiteX6" fmla="*/ 4121150 w 9144000"/>
              <a:gd name="connsiteY6" fmla="*/ 1411 h 185561"/>
              <a:gd name="connsiteX7" fmla="*/ 4711700 w 9144000"/>
              <a:gd name="connsiteY7" fmla="*/ 1411 h 185561"/>
              <a:gd name="connsiteX8" fmla="*/ 5410200 w 9144000"/>
              <a:gd name="connsiteY8" fmla="*/ 7761 h 185561"/>
              <a:gd name="connsiteX9" fmla="*/ 6057900 w 9144000"/>
              <a:gd name="connsiteY9" fmla="*/ 7761 h 185561"/>
              <a:gd name="connsiteX10" fmla="*/ 6692900 w 9144000"/>
              <a:gd name="connsiteY10" fmla="*/ 14111 h 185561"/>
              <a:gd name="connsiteX11" fmla="*/ 7340600 w 9144000"/>
              <a:gd name="connsiteY11" fmla="*/ 58561 h 185561"/>
              <a:gd name="connsiteX12" fmla="*/ 7912100 w 9144000"/>
              <a:gd name="connsiteY12" fmla="*/ 90311 h 185561"/>
              <a:gd name="connsiteX13" fmla="*/ 8356600 w 9144000"/>
              <a:gd name="connsiteY13" fmla="*/ 122061 h 185561"/>
              <a:gd name="connsiteX14" fmla="*/ 8712200 w 9144000"/>
              <a:gd name="connsiteY14" fmla="*/ 147461 h 185561"/>
              <a:gd name="connsiteX15" fmla="*/ 9144000 w 9144000"/>
              <a:gd name="connsiteY15" fmla="*/ 185561 h 185561"/>
              <a:gd name="connsiteX16" fmla="*/ 9144000 w 9144000"/>
              <a:gd name="connsiteY16" fmla="*/ 185561 h 185561"/>
              <a:gd name="connsiteX17" fmla="*/ 9144000 w 9144000"/>
              <a:gd name="connsiteY17" fmla="*/ 185561 h 185561"/>
              <a:gd name="connsiteX0" fmla="*/ 0 w 9144000"/>
              <a:gd name="connsiteY0" fmla="*/ 184150 h 203200"/>
              <a:gd name="connsiteX1" fmla="*/ 501650 w 9144000"/>
              <a:gd name="connsiteY1" fmla="*/ 146050 h 203200"/>
              <a:gd name="connsiteX2" fmla="*/ 1371600 w 9144000"/>
              <a:gd name="connsiteY2" fmla="*/ 101600 h 203200"/>
              <a:gd name="connsiteX3" fmla="*/ 2133600 w 9144000"/>
              <a:gd name="connsiteY3" fmla="*/ 63500 h 203200"/>
              <a:gd name="connsiteX4" fmla="*/ 2597150 w 9144000"/>
              <a:gd name="connsiteY4" fmla="*/ 50800 h 203200"/>
              <a:gd name="connsiteX5" fmla="*/ 3219450 w 9144000"/>
              <a:gd name="connsiteY5" fmla="*/ 38100 h 203200"/>
              <a:gd name="connsiteX6" fmla="*/ 4121150 w 9144000"/>
              <a:gd name="connsiteY6" fmla="*/ 19050 h 203200"/>
              <a:gd name="connsiteX7" fmla="*/ 4711700 w 9144000"/>
              <a:gd name="connsiteY7" fmla="*/ 19050 h 203200"/>
              <a:gd name="connsiteX8" fmla="*/ 5416550 w 9144000"/>
              <a:gd name="connsiteY8" fmla="*/ 0 h 203200"/>
              <a:gd name="connsiteX9" fmla="*/ 6057900 w 9144000"/>
              <a:gd name="connsiteY9" fmla="*/ 25400 h 203200"/>
              <a:gd name="connsiteX10" fmla="*/ 6692900 w 9144000"/>
              <a:gd name="connsiteY10" fmla="*/ 31750 h 203200"/>
              <a:gd name="connsiteX11" fmla="*/ 7340600 w 9144000"/>
              <a:gd name="connsiteY11" fmla="*/ 76200 h 203200"/>
              <a:gd name="connsiteX12" fmla="*/ 7912100 w 9144000"/>
              <a:gd name="connsiteY12" fmla="*/ 107950 h 203200"/>
              <a:gd name="connsiteX13" fmla="*/ 8356600 w 9144000"/>
              <a:gd name="connsiteY13" fmla="*/ 139700 h 203200"/>
              <a:gd name="connsiteX14" fmla="*/ 8712200 w 9144000"/>
              <a:gd name="connsiteY14" fmla="*/ 165100 h 203200"/>
              <a:gd name="connsiteX15" fmla="*/ 9144000 w 9144000"/>
              <a:gd name="connsiteY15" fmla="*/ 203200 h 203200"/>
              <a:gd name="connsiteX16" fmla="*/ 9144000 w 9144000"/>
              <a:gd name="connsiteY16" fmla="*/ 203200 h 203200"/>
              <a:gd name="connsiteX17" fmla="*/ 9144000 w 9144000"/>
              <a:gd name="connsiteY17" fmla="*/ 203200 h 203200"/>
              <a:gd name="connsiteX0" fmla="*/ 0 w 9144000"/>
              <a:gd name="connsiteY0" fmla="*/ 184405 h 203455"/>
              <a:gd name="connsiteX1" fmla="*/ 501650 w 9144000"/>
              <a:gd name="connsiteY1" fmla="*/ 146305 h 203455"/>
              <a:gd name="connsiteX2" fmla="*/ 1371600 w 9144000"/>
              <a:gd name="connsiteY2" fmla="*/ 101855 h 203455"/>
              <a:gd name="connsiteX3" fmla="*/ 2133600 w 9144000"/>
              <a:gd name="connsiteY3" fmla="*/ 63755 h 203455"/>
              <a:gd name="connsiteX4" fmla="*/ 2597150 w 9144000"/>
              <a:gd name="connsiteY4" fmla="*/ 51055 h 203455"/>
              <a:gd name="connsiteX5" fmla="*/ 3219450 w 9144000"/>
              <a:gd name="connsiteY5" fmla="*/ 38355 h 203455"/>
              <a:gd name="connsiteX6" fmla="*/ 4121150 w 9144000"/>
              <a:gd name="connsiteY6" fmla="*/ 19305 h 203455"/>
              <a:gd name="connsiteX7" fmla="*/ 4718050 w 9144000"/>
              <a:gd name="connsiteY7" fmla="*/ 12955 h 203455"/>
              <a:gd name="connsiteX8" fmla="*/ 5416550 w 9144000"/>
              <a:gd name="connsiteY8" fmla="*/ 255 h 203455"/>
              <a:gd name="connsiteX9" fmla="*/ 6057900 w 9144000"/>
              <a:gd name="connsiteY9" fmla="*/ 25655 h 203455"/>
              <a:gd name="connsiteX10" fmla="*/ 6692900 w 9144000"/>
              <a:gd name="connsiteY10" fmla="*/ 32005 h 203455"/>
              <a:gd name="connsiteX11" fmla="*/ 7340600 w 9144000"/>
              <a:gd name="connsiteY11" fmla="*/ 76455 h 203455"/>
              <a:gd name="connsiteX12" fmla="*/ 7912100 w 9144000"/>
              <a:gd name="connsiteY12" fmla="*/ 108205 h 203455"/>
              <a:gd name="connsiteX13" fmla="*/ 8356600 w 9144000"/>
              <a:gd name="connsiteY13" fmla="*/ 139955 h 203455"/>
              <a:gd name="connsiteX14" fmla="*/ 8712200 w 9144000"/>
              <a:gd name="connsiteY14" fmla="*/ 165355 h 203455"/>
              <a:gd name="connsiteX15" fmla="*/ 9144000 w 9144000"/>
              <a:gd name="connsiteY15" fmla="*/ 203455 h 203455"/>
              <a:gd name="connsiteX16" fmla="*/ 9144000 w 9144000"/>
              <a:gd name="connsiteY16" fmla="*/ 203455 h 203455"/>
              <a:gd name="connsiteX17" fmla="*/ 9144000 w 9144000"/>
              <a:gd name="connsiteY17" fmla="*/ 203455 h 203455"/>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905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270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196850">
                <a:moveTo>
                  <a:pt x="0" y="177800"/>
                </a:moveTo>
                <a:cubicBezTo>
                  <a:pt x="136525" y="165629"/>
                  <a:pt x="501650" y="139700"/>
                  <a:pt x="501650" y="139700"/>
                </a:cubicBezTo>
                <a:lnTo>
                  <a:pt x="1371600" y="95250"/>
                </a:lnTo>
                <a:lnTo>
                  <a:pt x="2133600" y="57150"/>
                </a:lnTo>
                <a:cubicBezTo>
                  <a:pt x="2337858" y="48683"/>
                  <a:pt x="2597150" y="44450"/>
                  <a:pt x="2597150" y="44450"/>
                </a:cubicBezTo>
                <a:lnTo>
                  <a:pt x="3219450" y="31750"/>
                </a:lnTo>
                <a:lnTo>
                  <a:pt x="4121150" y="12700"/>
                </a:lnTo>
                <a:lnTo>
                  <a:pt x="4718050" y="6350"/>
                </a:lnTo>
                <a:lnTo>
                  <a:pt x="5416550" y="0"/>
                </a:lnTo>
                <a:cubicBezTo>
                  <a:pt x="5639858" y="1058"/>
                  <a:pt x="5845175" y="8467"/>
                  <a:pt x="6057900" y="12700"/>
                </a:cubicBezTo>
                <a:cubicBezTo>
                  <a:pt x="6269567" y="16933"/>
                  <a:pt x="6479117" y="15875"/>
                  <a:pt x="6692900" y="25400"/>
                </a:cubicBezTo>
                <a:cubicBezTo>
                  <a:pt x="6906683" y="34925"/>
                  <a:pt x="7340600" y="69850"/>
                  <a:pt x="7340600" y="69850"/>
                </a:cubicBezTo>
                <a:lnTo>
                  <a:pt x="7912100" y="101600"/>
                </a:lnTo>
                <a:lnTo>
                  <a:pt x="8356600" y="133350"/>
                </a:lnTo>
                <a:lnTo>
                  <a:pt x="8712200" y="158750"/>
                </a:lnTo>
                <a:lnTo>
                  <a:pt x="9144000" y="196850"/>
                </a:lnTo>
                <a:lnTo>
                  <a:pt x="9144000" y="196850"/>
                </a:lnTo>
                <a:lnTo>
                  <a:pt x="9144000" y="196850"/>
                </a:lnTo>
              </a:path>
            </a:pathLst>
          </a:custGeom>
          <a:noFill/>
          <a:ln w="28575" cap="flat" cmpd="sng" algn="ctr">
            <a:solidFill>
              <a:srgbClr val="959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60238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0" y="1"/>
            <a:ext cx="12201527" cy="685799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79503" y="2315651"/>
            <a:ext cx="11023465" cy="1661993"/>
          </a:xfrm>
          <a:prstGeom prst="rect">
            <a:avLst/>
          </a:prstGeom>
        </p:spPr>
        <p:txBody>
          <a:bodyPr>
            <a:noAutofit/>
          </a:bodyPr>
          <a:lstStyle>
            <a:lvl1pPr marL="0" indent="0" algn="ctr">
              <a:buNone/>
              <a:defRPr sz="4000" b="1"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Tree>
    <p:extLst>
      <p:ext uri="{BB962C8B-B14F-4D97-AF65-F5344CB8AC3E}">
        <p14:creationId xmlns:p14="http://schemas.microsoft.com/office/powerpoint/2010/main" val="22051956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lor Block Header on Left &amp; Text on Right ">
    <p:bg>
      <p:bgPr>
        <a:solidFill>
          <a:srgbClr val="AB1738"/>
        </a:solidFill>
        <a:effectLst/>
      </p:bgPr>
    </p:bg>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7" y="1"/>
            <a:ext cx="12201527" cy="6857999"/>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79503" y="2315651"/>
            <a:ext cx="11023465" cy="1661993"/>
          </a:xfrm>
          <a:prstGeom prst="rect">
            <a:avLst/>
          </a:prstGeom>
        </p:spPr>
        <p:txBody>
          <a:bodyPr>
            <a:noAutofit/>
          </a:bodyPr>
          <a:lstStyle>
            <a:lvl1pPr marL="0" indent="0" algn="ctr">
              <a:buNone/>
              <a:defRPr sz="4000" b="1"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Tree>
    <p:extLst>
      <p:ext uri="{BB962C8B-B14F-4D97-AF65-F5344CB8AC3E}">
        <p14:creationId xmlns:p14="http://schemas.microsoft.com/office/powerpoint/2010/main" val="7940416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0" y="-51333"/>
            <a:ext cx="12201527" cy="3222171"/>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05760"/>
            <a:ext cx="9736287"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20834" y="3687162"/>
            <a:ext cx="9452240"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cxnSp>
        <p:nvCxnSpPr>
          <p:cNvPr id="8" name="Straight Connector 7"/>
          <p:cNvCxnSpPr/>
          <p:nvPr userDrawn="1"/>
        </p:nvCxnSpPr>
        <p:spPr>
          <a:xfrm>
            <a:off x="-18075" y="3196533"/>
            <a:ext cx="12211055" cy="0"/>
          </a:xfrm>
          <a:prstGeom prst="line">
            <a:avLst/>
          </a:prstGeom>
          <a:ln w="76200">
            <a:solidFill>
              <a:srgbClr val="FFD1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4140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620491"/>
            <a:ext cx="11151917"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520836" y="170906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8">
            <a:extLst>
              <a:ext uri="{FF2B5EF4-FFF2-40B4-BE49-F238E27FC236}">
                <a16:creationId xmlns:a16="http://schemas.microsoft.com/office/drawing/2014/main" id="{56F39E9B-E8B7-41CE-9BFB-51305EBCBF4C}"/>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
        <p:nvSpPr>
          <p:cNvPr id="9" name="Text Box 11">
            <a:extLst>
              <a:ext uri="{FF2B5EF4-FFF2-40B4-BE49-F238E27FC236}">
                <a16:creationId xmlns:a16="http://schemas.microsoft.com/office/drawing/2014/main" id="{5E695AA3-26FE-4589-BCC6-541B3F30E8B7}"/>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
        <p:nvSpPr>
          <p:cNvPr id="10" name="Freeform: Shape 9">
            <a:extLst>
              <a:ext uri="{FF2B5EF4-FFF2-40B4-BE49-F238E27FC236}">
                <a16:creationId xmlns:a16="http://schemas.microsoft.com/office/drawing/2014/main" id="{5E390C9A-8B7B-48C7-ABD2-3C145309B760}"/>
              </a:ext>
            </a:extLst>
          </p:cNvPr>
          <p:cNvSpPr>
            <a:spLocks noChangeAspect="1"/>
          </p:cNvSpPr>
          <p:nvPr userDrawn="1"/>
        </p:nvSpPr>
        <p:spPr bwMode="auto">
          <a:xfrm>
            <a:off x="-2" y="5499100"/>
            <a:ext cx="12192001" cy="262467"/>
          </a:xfrm>
          <a:custGeom>
            <a:avLst/>
            <a:gdLst>
              <a:gd name="connsiteX0" fmla="*/ 0 w 9144000"/>
              <a:gd name="connsiteY0" fmla="*/ 166511 h 185561"/>
              <a:gd name="connsiteX1" fmla="*/ 501650 w 9144000"/>
              <a:gd name="connsiteY1" fmla="*/ 128411 h 185561"/>
              <a:gd name="connsiteX2" fmla="*/ 1371600 w 9144000"/>
              <a:gd name="connsiteY2" fmla="*/ 83961 h 185561"/>
              <a:gd name="connsiteX3" fmla="*/ 2133600 w 9144000"/>
              <a:gd name="connsiteY3" fmla="*/ 45861 h 185561"/>
              <a:gd name="connsiteX4" fmla="*/ 2597150 w 9144000"/>
              <a:gd name="connsiteY4" fmla="*/ 33161 h 185561"/>
              <a:gd name="connsiteX5" fmla="*/ 3219450 w 9144000"/>
              <a:gd name="connsiteY5" fmla="*/ 20461 h 185561"/>
              <a:gd name="connsiteX6" fmla="*/ 4121150 w 9144000"/>
              <a:gd name="connsiteY6" fmla="*/ 1411 h 185561"/>
              <a:gd name="connsiteX7" fmla="*/ 4711700 w 9144000"/>
              <a:gd name="connsiteY7" fmla="*/ 1411 h 185561"/>
              <a:gd name="connsiteX8" fmla="*/ 5410200 w 9144000"/>
              <a:gd name="connsiteY8" fmla="*/ 7761 h 185561"/>
              <a:gd name="connsiteX9" fmla="*/ 6057900 w 9144000"/>
              <a:gd name="connsiteY9" fmla="*/ 7761 h 185561"/>
              <a:gd name="connsiteX10" fmla="*/ 6692900 w 9144000"/>
              <a:gd name="connsiteY10" fmla="*/ 14111 h 185561"/>
              <a:gd name="connsiteX11" fmla="*/ 7340600 w 9144000"/>
              <a:gd name="connsiteY11" fmla="*/ 58561 h 185561"/>
              <a:gd name="connsiteX12" fmla="*/ 7912100 w 9144000"/>
              <a:gd name="connsiteY12" fmla="*/ 90311 h 185561"/>
              <a:gd name="connsiteX13" fmla="*/ 8356600 w 9144000"/>
              <a:gd name="connsiteY13" fmla="*/ 122061 h 185561"/>
              <a:gd name="connsiteX14" fmla="*/ 8712200 w 9144000"/>
              <a:gd name="connsiteY14" fmla="*/ 147461 h 185561"/>
              <a:gd name="connsiteX15" fmla="*/ 9144000 w 9144000"/>
              <a:gd name="connsiteY15" fmla="*/ 185561 h 185561"/>
              <a:gd name="connsiteX16" fmla="*/ 9144000 w 9144000"/>
              <a:gd name="connsiteY16" fmla="*/ 185561 h 185561"/>
              <a:gd name="connsiteX17" fmla="*/ 9144000 w 9144000"/>
              <a:gd name="connsiteY17" fmla="*/ 185561 h 185561"/>
              <a:gd name="connsiteX0" fmla="*/ 0 w 9144000"/>
              <a:gd name="connsiteY0" fmla="*/ 184150 h 203200"/>
              <a:gd name="connsiteX1" fmla="*/ 501650 w 9144000"/>
              <a:gd name="connsiteY1" fmla="*/ 146050 h 203200"/>
              <a:gd name="connsiteX2" fmla="*/ 1371600 w 9144000"/>
              <a:gd name="connsiteY2" fmla="*/ 101600 h 203200"/>
              <a:gd name="connsiteX3" fmla="*/ 2133600 w 9144000"/>
              <a:gd name="connsiteY3" fmla="*/ 63500 h 203200"/>
              <a:gd name="connsiteX4" fmla="*/ 2597150 w 9144000"/>
              <a:gd name="connsiteY4" fmla="*/ 50800 h 203200"/>
              <a:gd name="connsiteX5" fmla="*/ 3219450 w 9144000"/>
              <a:gd name="connsiteY5" fmla="*/ 38100 h 203200"/>
              <a:gd name="connsiteX6" fmla="*/ 4121150 w 9144000"/>
              <a:gd name="connsiteY6" fmla="*/ 19050 h 203200"/>
              <a:gd name="connsiteX7" fmla="*/ 4711700 w 9144000"/>
              <a:gd name="connsiteY7" fmla="*/ 19050 h 203200"/>
              <a:gd name="connsiteX8" fmla="*/ 5416550 w 9144000"/>
              <a:gd name="connsiteY8" fmla="*/ 0 h 203200"/>
              <a:gd name="connsiteX9" fmla="*/ 6057900 w 9144000"/>
              <a:gd name="connsiteY9" fmla="*/ 25400 h 203200"/>
              <a:gd name="connsiteX10" fmla="*/ 6692900 w 9144000"/>
              <a:gd name="connsiteY10" fmla="*/ 31750 h 203200"/>
              <a:gd name="connsiteX11" fmla="*/ 7340600 w 9144000"/>
              <a:gd name="connsiteY11" fmla="*/ 76200 h 203200"/>
              <a:gd name="connsiteX12" fmla="*/ 7912100 w 9144000"/>
              <a:gd name="connsiteY12" fmla="*/ 107950 h 203200"/>
              <a:gd name="connsiteX13" fmla="*/ 8356600 w 9144000"/>
              <a:gd name="connsiteY13" fmla="*/ 139700 h 203200"/>
              <a:gd name="connsiteX14" fmla="*/ 8712200 w 9144000"/>
              <a:gd name="connsiteY14" fmla="*/ 165100 h 203200"/>
              <a:gd name="connsiteX15" fmla="*/ 9144000 w 9144000"/>
              <a:gd name="connsiteY15" fmla="*/ 203200 h 203200"/>
              <a:gd name="connsiteX16" fmla="*/ 9144000 w 9144000"/>
              <a:gd name="connsiteY16" fmla="*/ 203200 h 203200"/>
              <a:gd name="connsiteX17" fmla="*/ 9144000 w 9144000"/>
              <a:gd name="connsiteY17" fmla="*/ 203200 h 203200"/>
              <a:gd name="connsiteX0" fmla="*/ 0 w 9144000"/>
              <a:gd name="connsiteY0" fmla="*/ 184405 h 203455"/>
              <a:gd name="connsiteX1" fmla="*/ 501650 w 9144000"/>
              <a:gd name="connsiteY1" fmla="*/ 146305 h 203455"/>
              <a:gd name="connsiteX2" fmla="*/ 1371600 w 9144000"/>
              <a:gd name="connsiteY2" fmla="*/ 101855 h 203455"/>
              <a:gd name="connsiteX3" fmla="*/ 2133600 w 9144000"/>
              <a:gd name="connsiteY3" fmla="*/ 63755 h 203455"/>
              <a:gd name="connsiteX4" fmla="*/ 2597150 w 9144000"/>
              <a:gd name="connsiteY4" fmla="*/ 51055 h 203455"/>
              <a:gd name="connsiteX5" fmla="*/ 3219450 w 9144000"/>
              <a:gd name="connsiteY5" fmla="*/ 38355 h 203455"/>
              <a:gd name="connsiteX6" fmla="*/ 4121150 w 9144000"/>
              <a:gd name="connsiteY6" fmla="*/ 19305 h 203455"/>
              <a:gd name="connsiteX7" fmla="*/ 4718050 w 9144000"/>
              <a:gd name="connsiteY7" fmla="*/ 12955 h 203455"/>
              <a:gd name="connsiteX8" fmla="*/ 5416550 w 9144000"/>
              <a:gd name="connsiteY8" fmla="*/ 255 h 203455"/>
              <a:gd name="connsiteX9" fmla="*/ 6057900 w 9144000"/>
              <a:gd name="connsiteY9" fmla="*/ 25655 h 203455"/>
              <a:gd name="connsiteX10" fmla="*/ 6692900 w 9144000"/>
              <a:gd name="connsiteY10" fmla="*/ 32005 h 203455"/>
              <a:gd name="connsiteX11" fmla="*/ 7340600 w 9144000"/>
              <a:gd name="connsiteY11" fmla="*/ 76455 h 203455"/>
              <a:gd name="connsiteX12" fmla="*/ 7912100 w 9144000"/>
              <a:gd name="connsiteY12" fmla="*/ 108205 h 203455"/>
              <a:gd name="connsiteX13" fmla="*/ 8356600 w 9144000"/>
              <a:gd name="connsiteY13" fmla="*/ 139955 h 203455"/>
              <a:gd name="connsiteX14" fmla="*/ 8712200 w 9144000"/>
              <a:gd name="connsiteY14" fmla="*/ 165355 h 203455"/>
              <a:gd name="connsiteX15" fmla="*/ 9144000 w 9144000"/>
              <a:gd name="connsiteY15" fmla="*/ 203455 h 203455"/>
              <a:gd name="connsiteX16" fmla="*/ 9144000 w 9144000"/>
              <a:gd name="connsiteY16" fmla="*/ 203455 h 203455"/>
              <a:gd name="connsiteX17" fmla="*/ 9144000 w 9144000"/>
              <a:gd name="connsiteY17" fmla="*/ 203455 h 203455"/>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905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270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196850">
                <a:moveTo>
                  <a:pt x="0" y="177800"/>
                </a:moveTo>
                <a:cubicBezTo>
                  <a:pt x="136525" y="165629"/>
                  <a:pt x="501650" y="139700"/>
                  <a:pt x="501650" y="139700"/>
                </a:cubicBezTo>
                <a:lnTo>
                  <a:pt x="1371600" y="95250"/>
                </a:lnTo>
                <a:lnTo>
                  <a:pt x="2133600" y="57150"/>
                </a:lnTo>
                <a:cubicBezTo>
                  <a:pt x="2337858" y="48683"/>
                  <a:pt x="2597150" y="44450"/>
                  <a:pt x="2597150" y="44450"/>
                </a:cubicBezTo>
                <a:lnTo>
                  <a:pt x="3219450" y="31750"/>
                </a:lnTo>
                <a:lnTo>
                  <a:pt x="4121150" y="12700"/>
                </a:lnTo>
                <a:lnTo>
                  <a:pt x="4718050" y="6350"/>
                </a:lnTo>
                <a:lnTo>
                  <a:pt x="5416550" y="0"/>
                </a:lnTo>
                <a:cubicBezTo>
                  <a:pt x="5639858" y="1058"/>
                  <a:pt x="5845175" y="8467"/>
                  <a:pt x="6057900" y="12700"/>
                </a:cubicBezTo>
                <a:cubicBezTo>
                  <a:pt x="6269567" y="16933"/>
                  <a:pt x="6479117" y="15875"/>
                  <a:pt x="6692900" y="25400"/>
                </a:cubicBezTo>
                <a:cubicBezTo>
                  <a:pt x="6906683" y="34925"/>
                  <a:pt x="7340600" y="69850"/>
                  <a:pt x="7340600" y="69850"/>
                </a:cubicBezTo>
                <a:lnTo>
                  <a:pt x="7912100" y="101600"/>
                </a:lnTo>
                <a:lnTo>
                  <a:pt x="8356600" y="133350"/>
                </a:lnTo>
                <a:lnTo>
                  <a:pt x="8712200" y="158750"/>
                </a:lnTo>
                <a:lnTo>
                  <a:pt x="9144000" y="196850"/>
                </a:lnTo>
                <a:lnTo>
                  <a:pt x="9144000" y="196850"/>
                </a:lnTo>
                <a:lnTo>
                  <a:pt x="9144000" y="196850"/>
                </a:lnTo>
              </a:path>
            </a:pathLst>
          </a:custGeom>
          <a:noFill/>
          <a:ln w="28575" cap="flat" cmpd="sng" algn="ctr">
            <a:solidFill>
              <a:srgbClr val="959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11" name="TextBox 10">
            <a:extLst>
              <a:ext uri="{FF2B5EF4-FFF2-40B4-BE49-F238E27FC236}">
                <a16:creationId xmlns:a16="http://schemas.microsoft.com/office/drawing/2014/main" id="{FC66D0A6-D2C2-4A1A-8BD7-4B82913A2F50}"/>
              </a:ext>
            </a:extLst>
          </p:cNvPr>
          <p:cNvSpPr txBox="1"/>
          <p:nvPr userDrawn="1"/>
        </p:nvSpPr>
        <p:spPr>
          <a:xfrm>
            <a:off x="4752975" y="6305550"/>
            <a:ext cx="2686050" cy="184666"/>
          </a:xfrm>
          <a:prstGeom prst="rect">
            <a:avLst/>
          </a:prstGeom>
          <a:noFill/>
        </p:spPr>
        <p:txBody>
          <a:bodyPr wrap="square" lIns="0" tIns="0" rIns="0" bIns="0" rtlCol="0">
            <a:spAutoFit/>
          </a:bodyPr>
          <a:lstStyle/>
          <a:p>
            <a:pPr algn="ctr"/>
            <a:r>
              <a:rPr lang="en-GB" sz="1200" spc="-70" dirty="0">
                <a:gradFill>
                  <a:gsLst>
                    <a:gs pos="2917">
                      <a:schemeClr val="bg2"/>
                    </a:gs>
                    <a:gs pos="95000">
                      <a:schemeClr val="bg2"/>
                    </a:gs>
                  </a:gsLst>
                  <a:lin ang="5400000" scaled="0"/>
                </a:gradFill>
              </a:rPr>
              <a:t>© Hertfordshire Music Service 2021</a:t>
            </a:r>
          </a:p>
        </p:txBody>
      </p:sp>
    </p:spTree>
    <p:extLst>
      <p:ext uri="{BB962C8B-B14F-4D97-AF65-F5344CB8AC3E}">
        <p14:creationId xmlns:p14="http://schemas.microsoft.com/office/powerpoint/2010/main" val="2967403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hf sldNum="0" hdr="0" ftr="0" dt="0"/>
  <p:txStyles>
    <p:titleStyle>
      <a:lvl1pPr algn="l" defTabSz="914363" rtl="0" eaLnBrk="1" latinLnBrk="0" hangingPunct="1">
        <a:lnSpc>
          <a:spcPct val="90000"/>
        </a:lnSpc>
        <a:spcBef>
          <a:spcPct val="0"/>
        </a:spcBef>
        <a:buNone/>
        <a:defRPr lang="en-US" sz="5000" b="0" kern="1200" cap="none" spc="-150" baseline="0" dirty="0" smtClean="0">
          <a:ln w="3175">
            <a:noFill/>
          </a:ln>
          <a:solidFill>
            <a:srgbClr val="EB2227"/>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soundcloud.com/player/?url=https%3A//api.soundcloud.com/playlists/786197712%3Fsecret_token%3Ds-JqUH4&amp;color=%23ff5500&amp;auto_play=false&amp;hide_related=false&amp;show_comments=false&amp;show_user=false&amp;show_reposts=false&amp;show_teaser=false"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3" Type="http://schemas.openxmlformats.org/officeDocument/2006/relationships/slide" Target="slide15.xml"/><Relationship Id="rId7" Type="http://schemas.openxmlformats.org/officeDocument/2006/relationships/slide" Target="slide19.xml"/><Relationship Id="rId12" Type="http://schemas.openxmlformats.org/officeDocument/2006/relationships/slide" Target="slide2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6.xml"/><Relationship Id="rId7" Type="http://schemas.openxmlformats.org/officeDocument/2006/relationships/slide" Target="slide30.xml"/><Relationship Id="rId12"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slide" Target="slide29.xml"/><Relationship Id="rId11" Type="http://schemas.openxmlformats.org/officeDocument/2006/relationships/slide" Target="slide34.xml"/><Relationship Id="rId5" Type="http://schemas.openxmlformats.org/officeDocument/2006/relationships/slide" Target="slide28.xml"/><Relationship Id="rId10" Type="http://schemas.openxmlformats.org/officeDocument/2006/relationships/slide" Target="slide33.xml"/><Relationship Id="rId4" Type="http://schemas.openxmlformats.org/officeDocument/2006/relationships/slide" Target="slide27.xml"/><Relationship Id="rId9" Type="http://schemas.openxmlformats.org/officeDocument/2006/relationships/slide" Target="slide3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D7D8D-0A19-46F8-A088-E108BCDF4DF5}"/>
              </a:ext>
            </a:extLst>
          </p:cNvPr>
          <p:cNvSpPr>
            <a:spLocks noGrp="1"/>
          </p:cNvSpPr>
          <p:nvPr>
            <p:ph type="ctrTitle" idx="4294967295"/>
          </p:nvPr>
        </p:nvSpPr>
        <p:spPr>
          <a:xfrm>
            <a:off x="1524000" y="1041400"/>
            <a:ext cx="9144000" cy="2387600"/>
          </a:xfrm>
        </p:spPr>
        <p:txBody>
          <a:bodyPr>
            <a:normAutofit fontScale="90000"/>
          </a:bodyPr>
          <a:lstStyle/>
          <a:p>
            <a:pPr algn="ctr"/>
            <a:r>
              <a:rPr lang="en-GB" dirty="0">
                <a:solidFill>
                  <a:srgbClr val="0070C0"/>
                </a:solidFill>
                <a:latin typeface="Arial" panose="020B0604020202020204" pitchFamily="34" charset="0"/>
                <a:cs typeface="Arial" panose="020B0604020202020204" pitchFamily="34" charset="0"/>
              </a:rPr>
              <a:t>Sing, </a:t>
            </a:r>
            <a:r>
              <a:rPr lang="en-GB" sz="7300" dirty="0">
                <a:solidFill>
                  <a:srgbClr val="0070C0"/>
                </a:solidFill>
                <a:latin typeface="Arial" panose="020B0604020202020204" pitchFamily="34" charset="0"/>
                <a:cs typeface="Arial" panose="020B0604020202020204" pitchFamily="34" charset="0"/>
              </a:rPr>
              <a:t>Sing</a:t>
            </a:r>
            <a:r>
              <a:rPr lang="en-GB" dirty="0">
                <a:solidFill>
                  <a:srgbClr val="0070C0"/>
                </a:solidFill>
                <a:latin typeface="Arial" panose="020B0604020202020204" pitchFamily="34" charset="0"/>
                <a:cs typeface="Arial" panose="020B0604020202020204" pitchFamily="34" charset="0"/>
              </a:rPr>
              <a:t>, </a:t>
            </a:r>
            <a:r>
              <a:rPr lang="en-GB" sz="8900" dirty="0">
                <a:solidFill>
                  <a:srgbClr val="0070C0"/>
                </a:solidFill>
                <a:latin typeface="Arial" panose="020B0604020202020204" pitchFamily="34" charset="0"/>
                <a:cs typeface="Arial" panose="020B0604020202020204" pitchFamily="34" charset="0"/>
              </a:rPr>
              <a:t>Sing!</a:t>
            </a:r>
            <a:r>
              <a:rPr lang="en-GB" dirty="0">
                <a:solidFill>
                  <a:srgbClr val="0070C0"/>
                </a:solidFill>
                <a:latin typeface="Arial" panose="020B0604020202020204" pitchFamily="34" charset="0"/>
                <a:cs typeface="Arial" panose="020B0604020202020204" pitchFamily="34" charset="0"/>
              </a:rPr>
              <a:t> </a:t>
            </a:r>
            <a:br>
              <a:rPr lang="en-GB" dirty="0">
                <a:solidFill>
                  <a:schemeClr val="tx1"/>
                </a:solidFill>
                <a:latin typeface="Arial" panose="020B0604020202020204" pitchFamily="34" charset="0"/>
                <a:cs typeface="Arial" panose="020B0604020202020204" pitchFamily="34" charset="0"/>
              </a:rPr>
            </a:b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Book 1:</a:t>
            </a:r>
            <a:br>
              <a:rPr lang="en-GB" dirty="0">
                <a:solidFill>
                  <a:schemeClr val="tx1"/>
                </a:solidFill>
                <a:latin typeface="Arial" panose="020B0604020202020204" pitchFamily="34" charset="0"/>
                <a:cs typeface="Arial" panose="020B0604020202020204" pitchFamily="34" charset="0"/>
              </a:rPr>
            </a:b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“Off We Go”</a:t>
            </a:r>
          </a:p>
        </p:txBody>
      </p:sp>
    </p:spTree>
    <p:extLst>
      <p:ext uri="{BB962C8B-B14F-4D97-AF65-F5344CB8AC3E}">
        <p14:creationId xmlns:p14="http://schemas.microsoft.com/office/powerpoint/2010/main" val="37009733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3536441-6A26-4BE5-A18A-D61974EF3028}"/>
              </a:ext>
            </a:extLst>
          </p:cNvPr>
          <p:cNvSpPr>
            <a:spLocks noGrp="1"/>
          </p:cNvSpPr>
          <p:nvPr>
            <p:ph type="title"/>
          </p:nvPr>
        </p:nvSpPr>
        <p:spPr>
          <a:xfrm>
            <a:off x="838200" y="548005"/>
            <a:ext cx="10515600" cy="583566"/>
          </a:xfrm>
        </p:spPr>
        <p:txBody>
          <a:bodyPr/>
          <a:lstStyle/>
          <a:p>
            <a:r>
              <a:rPr lang="en-GB" sz="3600" u="sng" dirty="0">
                <a:solidFill>
                  <a:srgbClr val="0070C0"/>
                </a:solidFill>
                <a:latin typeface="Arial" panose="020B0604020202020204" pitchFamily="34" charset="0"/>
                <a:cs typeface="Arial" panose="020B0604020202020204" pitchFamily="34" charset="0"/>
              </a:rPr>
              <a:t>Other Activities</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1" y="1660698"/>
            <a:ext cx="10515600" cy="2842722"/>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Get the children to choose a song they know well and:</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a:buFontTx/>
              <a:buChar char="-"/>
            </a:pPr>
            <a:r>
              <a:rPr lang="en-GB" sz="1600" dirty="0">
                <a:solidFill>
                  <a:schemeClr val="tx1"/>
                </a:solidFill>
                <a:latin typeface="Arial" panose="020B0604020202020204" pitchFamily="34" charset="0"/>
                <a:cs typeface="Arial" panose="020B0604020202020204" pitchFamily="34" charset="0"/>
              </a:rPr>
              <a:t>find the pulse </a:t>
            </a:r>
          </a:p>
          <a:p>
            <a:pPr>
              <a:buFontTx/>
              <a:buChar char="-"/>
            </a:pPr>
            <a:r>
              <a:rPr lang="en-GB" sz="1600" dirty="0">
                <a:solidFill>
                  <a:schemeClr val="tx1"/>
                </a:solidFill>
                <a:latin typeface="Arial" panose="020B0604020202020204" pitchFamily="34" charset="0"/>
                <a:cs typeface="Arial" panose="020B0604020202020204" pitchFamily="34" charset="0"/>
              </a:rPr>
              <a:t>tap the rhythm pattern </a:t>
            </a:r>
          </a:p>
          <a:p>
            <a:pPr>
              <a:buFontTx/>
              <a:buChar char="-"/>
            </a:pPr>
            <a:r>
              <a:rPr lang="en-GB" sz="1600" dirty="0">
                <a:solidFill>
                  <a:schemeClr val="tx1"/>
                </a:solidFill>
                <a:latin typeface="Arial" panose="020B0604020202020204" pitchFamily="34" charset="0"/>
                <a:cs typeface="Arial" panose="020B0604020202020204" pitchFamily="34" charset="0"/>
              </a:rPr>
              <a:t>sing some sections aloud, some in ‘thinking voice’ </a:t>
            </a:r>
          </a:p>
          <a:p>
            <a:pPr>
              <a:buFontTx/>
              <a:buChar char="-"/>
            </a:pPr>
            <a:r>
              <a:rPr lang="en-GB" sz="1600" dirty="0">
                <a:solidFill>
                  <a:schemeClr val="tx1"/>
                </a:solidFill>
                <a:latin typeface="Arial" panose="020B0604020202020204" pitchFamily="34" charset="0"/>
                <a:cs typeface="Arial" panose="020B0604020202020204" pitchFamily="34" charset="0"/>
              </a:rPr>
              <a:t>sing the songs higher or lower (pitch)</a:t>
            </a:r>
          </a:p>
          <a:p>
            <a:pPr>
              <a:buFontTx/>
              <a:buChar char="-"/>
            </a:pPr>
            <a:r>
              <a:rPr lang="en-GB" sz="1600" dirty="0">
                <a:solidFill>
                  <a:schemeClr val="tx1"/>
                </a:solidFill>
                <a:latin typeface="Arial" panose="020B0604020202020204" pitchFamily="34" charset="0"/>
                <a:cs typeface="Arial" panose="020B0604020202020204" pitchFamily="34" charset="0"/>
              </a:rPr>
              <a:t>sing the songs faster or slower (tempo)</a:t>
            </a:r>
          </a:p>
          <a:p>
            <a:pPr>
              <a:buFontTx/>
              <a:buChar char="-"/>
            </a:pPr>
            <a:r>
              <a:rPr lang="en-GB" sz="1600" dirty="0">
                <a:solidFill>
                  <a:schemeClr val="tx1"/>
                </a:solidFill>
                <a:latin typeface="Arial" panose="020B0604020202020204" pitchFamily="34" charset="0"/>
                <a:cs typeface="Arial" panose="020B0604020202020204" pitchFamily="34" charset="0"/>
              </a:rPr>
              <a:t>sing the songs louder or quieter (dynamics) </a:t>
            </a:r>
          </a:p>
          <a:p>
            <a:pPr>
              <a:buFontTx/>
              <a:buChar char="-"/>
            </a:pPr>
            <a:r>
              <a:rPr lang="en-GB" sz="1600" dirty="0">
                <a:solidFill>
                  <a:schemeClr val="tx1"/>
                </a:solidFill>
                <a:latin typeface="Arial" panose="020B0604020202020204" pitchFamily="34" charset="0"/>
                <a:cs typeface="Arial" panose="020B0604020202020204" pitchFamily="34" charset="0"/>
              </a:rPr>
              <a:t>show the phrases with ‘Rainbow Arms’</a:t>
            </a:r>
          </a:p>
          <a:p>
            <a:pPr>
              <a:buFontTx/>
              <a:buChar char="-"/>
            </a:pPr>
            <a:r>
              <a:rPr lang="en-GB" sz="1600" dirty="0">
                <a:solidFill>
                  <a:schemeClr val="tx1"/>
                </a:solidFill>
                <a:latin typeface="Arial" panose="020B0604020202020204" pitchFamily="34" charset="0"/>
                <a:cs typeface="Arial" panose="020B0604020202020204" pitchFamily="34" charset="0"/>
              </a:rPr>
              <a:t>rehearse the songs in pairs or small groups to share with the class</a:t>
            </a:r>
          </a:p>
        </p:txBody>
      </p:sp>
    </p:spTree>
    <p:extLst>
      <p:ext uri="{BB962C8B-B14F-4D97-AF65-F5344CB8AC3E}">
        <p14:creationId xmlns:p14="http://schemas.microsoft.com/office/powerpoint/2010/main" val="386951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36575"/>
            <a:ext cx="10515600" cy="686436"/>
          </a:xfrm>
        </p:spPr>
        <p:txBody>
          <a:bodyPr/>
          <a:lstStyle/>
          <a:p>
            <a:r>
              <a:rPr lang="en-GB" sz="3600" u="sng" dirty="0">
                <a:solidFill>
                  <a:srgbClr val="0070C0"/>
                </a:solidFill>
                <a:latin typeface="Arial" panose="020B0604020202020204" pitchFamily="34" charset="0"/>
                <a:cs typeface="Arial" panose="020B0604020202020204" pitchFamily="34" charset="0"/>
              </a:rPr>
              <a:t>Types of Song (with examples)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661513"/>
            <a:ext cx="10515600" cy="1933501"/>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Warm ups (Chop Chop)</a:t>
            </a:r>
          </a:p>
          <a:p>
            <a:pPr marL="0" indent="0">
              <a:buNone/>
            </a:pPr>
            <a:r>
              <a:rPr lang="en-GB" sz="1600" dirty="0">
                <a:solidFill>
                  <a:schemeClr val="tx1"/>
                </a:solidFill>
                <a:latin typeface="Arial" panose="020B0604020202020204" pitchFamily="34" charset="0"/>
                <a:cs typeface="Arial" panose="020B0604020202020204" pitchFamily="34" charset="0"/>
              </a:rPr>
              <a:t>Good “openers” (Touch Your Shoulders)</a:t>
            </a:r>
          </a:p>
          <a:p>
            <a:pPr marL="0" indent="0">
              <a:buNone/>
            </a:pPr>
            <a:r>
              <a:rPr lang="en-GB" sz="1600" dirty="0">
                <a:solidFill>
                  <a:schemeClr val="tx1"/>
                </a:solidFill>
                <a:latin typeface="Arial" panose="020B0604020202020204" pitchFamily="34" charset="0"/>
                <a:cs typeface="Arial" panose="020B0604020202020204" pitchFamily="34" charset="0"/>
              </a:rPr>
              <a:t>Songs in another language or from another culture (Funmje Alafia)</a:t>
            </a:r>
          </a:p>
          <a:p>
            <a:pPr marL="0" indent="0">
              <a:buNone/>
            </a:pPr>
            <a:r>
              <a:rPr lang="en-GB" sz="1600" dirty="0">
                <a:solidFill>
                  <a:schemeClr val="tx1"/>
                </a:solidFill>
                <a:latin typeface="Arial" panose="020B0604020202020204" pitchFamily="34" charset="0"/>
                <a:cs typeface="Arial" panose="020B0604020202020204" pitchFamily="34" charset="0"/>
              </a:rPr>
              <a:t>Songs with an opportunity for quality singing and vocal development with which to set high expectations (Suo Gan)</a:t>
            </a:r>
          </a:p>
          <a:p>
            <a:pPr marL="0" indent="0">
              <a:buNone/>
            </a:pPr>
            <a:r>
              <a:rPr lang="en-GB" sz="1600" dirty="0">
                <a:solidFill>
                  <a:schemeClr val="tx1"/>
                </a:solidFill>
                <a:latin typeface="Arial" panose="020B0604020202020204" pitchFamily="34" charset="0"/>
                <a:cs typeface="Arial" panose="020B0604020202020204" pitchFamily="34" charset="0"/>
              </a:rPr>
              <a:t>Songs with movement (Step Back Baby)</a:t>
            </a:r>
          </a:p>
          <a:p>
            <a:pPr marL="0" indent="0">
              <a:buNone/>
            </a:pPr>
            <a:r>
              <a:rPr lang="en-GB" sz="1600" dirty="0">
                <a:solidFill>
                  <a:schemeClr val="tx1"/>
                </a:solidFill>
                <a:latin typeface="Arial" panose="020B0604020202020204" pitchFamily="34" charset="0"/>
                <a:cs typeface="Arial" panose="020B0604020202020204" pitchFamily="34" charset="0"/>
              </a:rPr>
              <a:t>Songs with the potential for part-singing (Oo A Lay Lay)</a:t>
            </a:r>
          </a:p>
          <a:p>
            <a:pPr marL="0" indent="0">
              <a:buNone/>
            </a:pPr>
            <a:r>
              <a:rPr lang="en-GB" sz="1600" dirty="0">
                <a:solidFill>
                  <a:schemeClr val="tx1"/>
                </a:solidFill>
                <a:latin typeface="Arial" panose="020B0604020202020204" pitchFamily="34" charset="0"/>
                <a:cs typeface="Arial" panose="020B0604020202020204" pitchFamily="34" charset="0"/>
              </a:rPr>
              <a:t>Good “finale” songs (Bow, Wow, Wow)</a:t>
            </a:r>
          </a:p>
        </p:txBody>
      </p:sp>
    </p:spTree>
    <p:extLst>
      <p:ext uri="{BB962C8B-B14F-4D97-AF65-F5344CB8AC3E}">
        <p14:creationId xmlns:p14="http://schemas.microsoft.com/office/powerpoint/2010/main" val="199226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F359-422A-46E9-BCBC-8C88B04FD177}"/>
              </a:ext>
            </a:extLst>
          </p:cNvPr>
          <p:cNvSpPr>
            <a:spLocks noGrp="1"/>
          </p:cNvSpPr>
          <p:nvPr>
            <p:ph type="title"/>
          </p:nvPr>
        </p:nvSpPr>
        <p:spPr>
          <a:xfrm>
            <a:off x="519248" y="620491"/>
            <a:ext cx="11151917" cy="648239"/>
          </a:xfrm>
        </p:spPr>
        <p:txBody>
          <a:bodyPr/>
          <a:lstStyle/>
          <a:p>
            <a:r>
              <a:rPr lang="en-GB" sz="3600" u="sng" dirty="0">
                <a:solidFill>
                  <a:srgbClr val="0070C0"/>
                </a:solidFill>
                <a:latin typeface="Arial" panose="020B0604020202020204" pitchFamily="34" charset="0"/>
                <a:cs typeface="Arial" panose="020B0604020202020204" pitchFamily="34" charset="0"/>
              </a:rPr>
              <a:t>How to download the audio files…</a:t>
            </a:r>
            <a:r>
              <a:rPr lang="en-GB" sz="3600" dirty="0">
                <a:solidFill>
                  <a:srgbClr val="0070C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FCAF2CF7-40B0-4222-8E86-A05ABF9635CC}"/>
              </a:ext>
            </a:extLst>
          </p:cNvPr>
          <p:cNvSpPr>
            <a:spLocks noGrp="1"/>
          </p:cNvSpPr>
          <p:nvPr>
            <p:ph idx="1"/>
          </p:nvPr>
        </p:nvSpPr>
        <p:spPr>
          <a:xfrm>
            <a:off x="519249" y="1571901"/>
            <a:ext cx="7470322" cy="3468729"/>
          </a:xfrm>
        </p:spPr>
        <p:txBody>
          <a:bodyPr>
            <a:normAutofit lnSpcReduction="10000"/>
          </a:bodyPr>
          <a:lstStyle/>
          <a:p>
            <a:pPr marL="0" indent="0">
              <a:buNone/>
            </a:pPr>
            <a:r>
              <a:rPr lang="en-GB" sz="1600" dirty="0">
                <a:solidFill>
                  <a:schemeClr val="tx1"/>
                </a:solidFill>
                <a:latin typeface="Arial" panose="020B0604020202020204" pitchFamily="34" charset="0"/>
                <a:cs typeface="Arial" panose="020B0604020202020204" pitchFamily="34" charset="0"/>
              </a:rPr>
              <a:t>In order to keep the power point files small we have not embedded the audio files; they can be located by following the following link: </a:t>
            </a: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hertsmusicservice.org.uk/songpackone</a:t>
            </a: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To download the track(s) click on the download icon (hover the mouse over the track name to see it) and save in your chosen location. You will need to create a Soundcloud account to download files.</a:t>
            </a: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To embed into the slideshow simply drag and drop from your chosen folder onto the relevant slide and resize/reposition as required.</a:t>
            </a: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Alternatively you can play them directly from your chosen folder or stream them each time you use them if you prefer.</a:t>
            </a:r>
          </a:p>
        </p:txBody>
      </p:sp>
      <p:pic>
        <p:nvPicPr>
          <p:cNvPr id="10" name="Picture 9">
            <a:extLst>
              <a:ext uri="{FF2B5EF4-FFF2-40B4-BE49-F238E27FC236}">
                <a16:creationId xmlns:a16="http://schemas.microsoft.com/office/drawing/2014/main" id="{16226829-F2B7-4F13-8DD8-FDC372C36C5E}"/>
              </a:ext>
              <a:ext uri="{C183D7F6-B498-43B3-948B-1728B52AA6E4}">
                <adec:decorative xmlns:adec="http://schemas.microsoft.com/office/drawing/2017/decorative" val="1"/>
              </a:ext>
            </a:extLst>
          </p:cNvPr>
          <p:cNvPicPr>
            <a:picLocks noChangeAspect="1"/>
          </p:cNvPicPr>
          <p:nvPr/>
        </p:nvPicPr>
        <p:blipFill rotWithShape="1">
          <a:blip r:embed="rId4"/>
          <a:srcRect l="79765" t="47147" r="15371" b="45085"/>
          <a:stretch/>
        </p:blipFill>
        <p:spPr>
          <a:xfrm>
            <a:off x="8103871" y="2519032"/>
            <a:ext cx="860626" cy="772808"/>
          </a:xfrm>
          <a:prstGeom prst="rect">
            <a:avLst/>
          </a:prstGeom>
        </p:spPr>
      </p:pic>
    </p:spTree>
    <p:extLst>
      <p:ext uri="{BB962C8B-B14F-4D97-AF65-F5344CB8AC3E}">
        <p14:creationId xmlns:p14="http://schemas.microsoft.com/office/powerpoint/2010/main" val="48435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F9B7-DC20-4C92-A767-EB32CCDFC7C7}"/>
              </a:ext>
            </a:extLst>
          </p:cNvPr>
          <p:cNvSpPr>
            <a:spLocks noGrp="1"/>
          </p:cNvSpPr>
          <p:nvPr>
            <p:ph type="title" idx="4294967295"/>
          </p:nvPr>
        </p:nvSpPr>
        <p:spPr>
          <a:xfrm>
            <a:off x="519248" y="620491"/>
            <a:ext cx="11151917" cy="659669"/>
          </a:xfrm>
        </p:spPr>
        <p:txBody>
          <a:bodyPr>
            <a:normAutofit/>
          </a:bodyPr>
          <a:lstStyle/>
          <a:p>
            <a:r>
              <a:rPr lang="en-GB" sz="3600" u="sng" dirty="0">
                <a:solidFill>
                  <a:srgbClr val="0070C0"/>
                </a:solidFill>
                <a:latin typeface="Arial" panose="020B0604020202020204" pitchFamily="34" charset="0"/>
                <a:cs typeface="Arial" panose="020B0604020202020204" pitchFamily="34" charset="0"/>
              </a:rPr>
              <a:t>The Songs  </a:t>
            </a:r>
          </a:p>
        </p:txBody>
      </p:sp>
      <p:sp>
        <p:nvSpPr>
          <p:cNvPr id="3" name="Content Placeholder 2">
            <a:extLst>
              <a:ext uri="{FF2B5EF4-FFF2-40B4-BE49-F238E27FC236}">
                <a16:creationId xmlns:a16="http://schemas.microsoft.com/office/drawing/2014/main" id="{0160AA37-2F66-4451-B398-5B2DEAECC9CC}"/>
              </a:ext>
            </a:extLst>
          </p:cNvPr>
          <p:cNvSpPr>
            <a:spLocks noGrp="1"/>
          </p:cNvSpPr>
          <p:nvPr>
            <p:ph sz="half" idx="4294967295"/>
          </p:nvPr>
        </p:nvSpPr>
        <p:spPr>
          <a:xfrm>
            <a:off x="519248" y="1677035"/>
            <a:ext cx="5003409" cy="2839373"/>
          </a:xfrm>
        </p:spPr>
        <p:txBody>
          <a:bodyPr numCol="1">
            <a:noAutofit/>
          </a:bodyPr>
          <a:lstStyle/>
          <a:p>
            <a:pPr marL="514350" indent="-514350">
              <a:buFont typeface="+mj-lt"/>
              <a:buAutoNum type="arabicPeriod"/>
            </a:pPr>
            <a:r>
              <a:rPr lang="en-GB" sz="1600" dirty="0">
                <a:latin typeface="Arial" panose="020B0604020202020204" pitchFamily="34" charset="0"/>
                <a:cs typeface="Arial" panose="020B0604020202020204" pitchFamily="34" charset="0"/>
                <a:hlinkClick r:id="rId3" action="ppaction://hlinksldjump"/>
              </a:rPr>
              <a:t>Have You Brought Your … Voice?</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4" action="ppaction://hlinksldjump"/>
              </a:rPr>
              <a:t>Choppety Chop</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5" action="ppaction://hlinksldjump"/>
              </a:rPr>
              <a:t>Hello, How Are You?</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6" action="ppaction://hlinksldjump"/>
              </a:rPr>
              <a:t>Touch Your Shoulders</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7" action="ppaction://hlinksldjump"/>
              </a:rPr>
              <a:t>Here I Come (Lemonade Song)</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8" action="ppaction://hlinksldjump"/>
              </a:rPr>
              <a:t>Starlight, Starbright</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9" action="ppaction://hlinksldjump"/>
              </a:rPr>
              <a:t>Ding Dong</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0" action="ppaction://hlinksldjump"/>
              </a:rPr>
              <a:t>Row, Boys, Row</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1" action="ppaction://hlinksldjump"/>
              </a:rPr>
              <a:t>On A Log</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2" action="ppaction://hlinksldjump"/>
              </a:rPr>
              <a:t>Suo Gan</a:t>
            </a: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3" action="ppaction://hlinksldjump"/>
              </a:rPr>
              <a:t>Pease Pudding Hot</a:t>
            </a:r>
            <a:endParaRPr lang="en-GB"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5BBE9D-BEC0-44E1-BF4E-CE372094C312}"/>
              </a:ext>
            </a:extLst>
          </p:cNvPr>
          <p:cNvSpPr>
            <a:spLocks noGrp="1"/>
          </p:cNvSpPr>
          <p:nvPr>
            <p:ph sz="half" idx="4294967295"/>
          </p:nvPr>
        </p:nvSpPr>
        <p:spPr>
          <a:xfrm>
            <a:off x="4717868" y="1677035"/>
            <a:ext cx="5415181" cy="3089275"/>
          </a:xfrm>
        </p:spPr>
        <p:txBody>
          <a:bodyPr>
            <a:noAutofit/>
          </a:bodyPr>
          <a:lstStyle/>
          <a:p>
            <a:pPr marL="0" indent="0">
              <a:buNone/>
            </a:pPr>
            <a:r>
              <a:rPr lang="en-GB" sz="1600" i="1" dirty="0">
                <a:latin typeface="Arial" panose="020B0604020202020204" pitchFamily="34" charset="0"/>
                <a:cs typeface="Arial" panose="020B0604020202020204" pitchFamily="34" charset="0"/>
              </a:rPr>
              <a:t>Finding singing voice</a:t>
            </a:r>
          </a:p>
          <a:p>
            <a:pPr marL="0" indent="0">
              <a:buNone/>
            </a:pPr>
            <a:r>
              <a:rPr lang="en-GB" sz="1600" i="1" dirty="0">
                <a:latin typeface="Arial" panose="020B0604020202020204" pitchFamily="34" charset="0"/>
                <a:cs typeface="Arial" panose="020B0604020202020204" pitchFamily="34" charset="0"/>
              </a:rPr>
              <a:t>Pulse, diction (spoken)</a:t>
            </a:r>
          </a:p>
          <a:p>
            <a:pPr marL="0" indent="0">
              <a:buNone/>
            </a:pPr>
            <a:r>
              <a:rPr lang="en-GB" sz="1600" i="1" dirty="0">
                <a:latin typeface="Arial" panose="020B0604020202020204" pitchFamily="34" charset="0"/>
                <a:cs typeface="Arial" panose="020B0604020202020204" pitchFamily="34" charset="0"/>
              </a:rPr>
              <a:t>Pitch matching</a:t>
            </a:r>
          </a:p>
          <a:p>
            <a:pPr marL="0" indent="0">
              <a:buNone/>
            </a:pPr>
            <a:r>
              <a:rPr lang="en-GB" sz="1600" i="1" dirty="0">
                <a:latin typeface="Arial" panose="020B0604020202020204" pitchFamily="34" charset="0"/>
                <a:cs typeface="Arial" panose="020B0604020202020204" pitchFamily="34" charset="0"/>
              </a:rPr>
              <a:t>Pitch matching, pulse, thinking voice</a:t>
            </a:r>
          </a:p>
          <a:p>
            <a:pPr marL="0" indent="0">
              <a:buNone/>
            </a:pPr>
            <a:r>
              <a:rPr lang="en-GB" sz="1600" i="1" dirty="0">
                <a:latin typeface="Arial" panose="020B0604020202020204" pitchFamily="34" charset="0"/>
                <a:cs typeface="Arial" panose="020B0604020202020204" pitchFamily="34" charset="0"/>
              </a:rPr>
              <a:t>Pitch matching, children leading</a:t>
            </a:r>
          </a:p>
          <a:p>
            <a:pPr marL="0" indent="0">
              <a:buNone/>
            </a:pPr>
            <a:r>
              <a:rPr lang="en-GB" sz="1600" i="1" dirty="0">
                <a:latin typeface="Arial" panose="020B0604020202020204" pitchFamily="34" charset="0"/>
                <a:cs typeface="Arial" panose="020B0604020202020204" pitchFamily="34" charset="0"/>
              </a:rPr>
              <a:t>Legato singing, phrases, breath control</a:t>
            </a:r>
          </a:p>
          <a:p>
            <a:pPr marL="0" indent="0">
              <a:buNone/>
            </a:pPr>
            <a:r>
              <a:rPr lang="en-GB" sz="1600" i="1" dirty="0">
                <a:latin typeface="Arial" panose="020B0604020202020204" pitchFamily="34" charset="0"/>
                <a:cs typeface="Arial" panose="020B0604020202020204" pitchFamily="34" charset="0"/>
              </a:rPr>
              <a:t>Diction, rhythm</a:t>
            </a:r>
          </a:p>
          <a:p>
            <a:pPr marL="0" indent="0">
              <a:buNone/>
            </a:pPr>
            <a:r>
              <a:rPr lang="en-GB" sz="1600" i="1" dirty="0">
                <a:latin typeface="Arial" panose="020B0604020202020204" pitchFamily="34" charset="0"/>
                <a:cs typeface="Arial" panose="020B0604020202020204" pitchFamily="34" charset="0"/>
              </a:rPr>
              <a:t>Rests, pulse, phrasing</a:t>
            </a:r>
          </a:p>
          <a:p>
            <a:pPr marL="0" indent="0">
              <a:buNone/>
            </a:pPr>
            <a:r>
              <a:rPr lang="en-GB" sz="1600" i="1" dirty="0">
                <a:latin typeface="Arial" panose="020B0604020202020204" pitchFamily="34" charset="0"/>
                <a:cs typeface="Arial" panose="020B0604020202020204" pitchFamily="34" charset="0"/>
              </a:rPr>
              <a:t>Rhythm</a:t>
            </a:r>
          </a:p>
          <a:p>
            <a:pPr marL="0" indent="0">
              <a:buNone/>
            </a:pPr>
            <a:r>
              <a:rPr lang="en-GB" sz="1600" i="1" dirty="0">
                <a:latin typeface="Arial" panose="020B0604020202020204" pitchFamily="34" charset="0"/>
                <a:cs typeface="Arial" panose="020B0604020202020204" pitchFamily="34" charset="0"/>
              </a:rPr>
              <a:t>Legato singing, repeated rhythmic patterns</a:t>
            </a:r>
          </a:p>
          <a:p>
            <a:pPr marL="0" indent="0">
              <a:buNone/>
            </a:pPr>
            <a:r>
              <a:rPr lang="en-GB" sz="1600" i="1" dirty="0">
                <a:latin typeface="Arial" panose="020B0604020202020204" pitchFamily="34" charset="0"/>
                <a:cs typeface="Arial" panose="020B0604020202020204" pitchFamily="34" charset="0"/>
              </a:rPr>
              <a:t>Rests, thinking voice, into 2-parts</a:t>
            </a:r>
          </a:p>
        </p:txBody>
      </p:sp>
    </p:spTree>
    <p:extLst>
      <p:ext uri="{BB962C8B-B14F-4D97-AF65-F5344CB8AC3E}">
        <p14:creationId xmlns:p14="http://schemas.microsoft.com/office/powerpoint/2010/main" val="370521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F9B7-DC20-4C92-A767-EB32CCDFC7C7}"/>
              </a:ext>
            </a:extLst>
          </p:cNvPr>
          <p:cNvSpPr>
            <a:spLocks noGrp="1"/>
          </p:cNvSpPr>
          <p:nvPr>
            <p:ph type="title" idx="4294967295"/>
          </p:nvPr>
        </p:nvSpPr>
        <p:spPr>
          <a:xfrm>
            <a:off x="519248" y="620491"/>
            <a:ext cx="11151917" cy="747897"/>
          </a:xfrm>
        </p:spPr>
        <p:txBody>
          <a:bodyPr>
            <a:normAutofit/>
          </a:bodyPr>
          <a:lstStyle/>
          <a:p>
            <a:r>
              <a:rPr lang="en-GB" sz="3600" u="sng" dirty="0">
                <a:solidFill>
                  <a:srgbClr val="0070C0"/>
                </a:solidFill>
                <a:latin typeface="Arial" panose="020B0604020202020204" pitchFamily="34" charset="0"/>
                <a:cs typeface="Arial" panose="020B0604020202020204" pitchFamily="34" charset="0"/>
              </a:rPr>
              <a:t>The Songs cont.</a:t>
            </a:r>
          </a:p>
        </p:txBody>
      </p:sp>
      <p:sp>
        <p:nvSpPr>
          <p:cNvPr id="3" name="Content Placeholder 2">
            <a:extLst>
              <a:ext uri="{FF2B5EF4-FFF2-40B4-BE49-F238E27FC236}">
                <a16:creationId xmlns:a16="http://schemas.microsoft.com/office/drawing/2014/main" id="{0160AA37-2F66-4451-B398-5B2DEAECC9CC}"/>
              </a:ext>
            </a:extLst>
          </p:cNvPr>
          <p:cNvSpPr>
            <a:spLocks noGrp="1"/>
          </p:cNvSpPr>
          <p:nvPr>
            <p:ph sz="half" idx="4294967295"/>
          </p:nvPr>
        </p:nvSpPr>
        <p:spPr>
          <a:xfrm>
            <a:off x="519249" y="1701549"/>
            <a:ext cx="3092632" cy="2699001"/>
          </a:xfrm>
        </p:spPr>
        <p:txBody>
          <a:bodyPr numCol="1">
            <a:normAutofit/>
          </a:bodyPr>
          <a:lstStyle/>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3" action="ppaction://hlinksldjump"/>
              </a:rPr>
              <a:t>What Shall We Play?</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4" action="ppaction://hlinksldjump"/>
              </a:rPr>
              <a:t>Engine, Engine</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5" action="ppaction://hlinksldjump"/>
              </a:rPr>
              <a:t>Bow, Wow, Wow</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6" action="ppaction://hlinksldjump"/>
              </a:rPr>
              <a:t>Little Johnny Dances</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7" action="ppaction://hlinksldjump"/>
              </a:rPr>
              <a:t>Funmje Alafia</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8" action="ppaction://hlinksldjump"/>
              </a:rPr>
              <a:t>Step Back Baby</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9" action="ppaction://hlinksldjump"/>
              </a:rPr>
              <a:t>Un Eléphant</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0" action="ppaction://hlinksldjump"/>
              </a:rPr>
              <a:t>Oo A Lay Lay</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1" action="ppaction://hlinksldjump"/>
              </a:rPr>
              <a:t>Kaeru No Uta Ga</a:t>
            </a:r>
            <a:endParaRPr lang="en-GB" sz="1600" dirty="0">
              <a:latin typeface="Arial" panose="020B0604020202020204" pitchFamily="34" charset="0"/>
              <a:cs typeface="Arial" panose="020B0604020202020204" pitchFamily="34" charset="0"/>
            </a:endParaRPr>
          </a:p>
          <a:p>
            <a:pPr marL="514350" indent="-514350">
              <a:buFont typeface="+mj-lt"/>
              <a:buAutoNum type="arabicPeriod" startAt="12"/>
            </a:pPr>
            <a:r>
              <a:rPr lang="en-GB" sz="1600" dirty="0">
                <a:latin typeface="Arial" panose="020B0604020202020204" pitchFamily="34" charset="0"/>
                <a:cs typeface="Arial" panose="020B0604020202020204" pitchFamily="34" charset="0"/>
                <a:hlinkClick r:id="rId12" action="ppaction://hlinksldjump"/>
              </a:rPr>
              <a:t>Hear The Christmas Bells </a:t>
            </a:r>
            <a:endParaRPr lang="en-GB"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5BBE9D-BEC0-44E1-BF4E-CE372094C312}"/>
              </a:ext>
            </a:extLst>
          </p:cNvPr>
          <p:cNvSpPr>
            <a:spLocks noGrp="1"/>
          </p:cNvSpPr>
          <p:nvPr>
            <p:ph sz="half" idx="4294967295"/>
          </p:nvPr>
        </p:nvSpPr>
        <p:spPr>
          <a:xfrm>
            <a:off x="4654649" y="1721101"/>
            <a:ext cx="5758081" cy="2803525"/>
          </a:xfrm>
        </p:spPr>
        <p:txBody>
          <a:bodyPr>
            <a:noAutofit/>
          </a:bodyPr>
          <a:lstStyle/>
          <a:p>
            <a:pPr marL="0" indent="0">
              <a:buNone/>
            </a:pPr>
            <a:r>
              <a:rPr lang="en-GB" sz="1600" i="1" dirty="0">
                <a:latin typeface="Arial" panose="020B0604020202020204" pitchFamily="34" charset="0"/>
                <a:cs typeface="Arial" panose="020B0604020202020204" pitchFamily="34" charset="0"/>
              </a:rPr>
              <a:t>Pulse, names of instruments</a:t>
            </a:r>
          </a:p>
          <a:p>
            <a:pPr marL="0" indent="0">
              <a:buNone/>
            </a:pPr>
            <a:r>
              <a:rPr lang="en-GB" sz="1600" i="1" dirty="0">
                <a:latin typeface="Arial" panose="020B0604020202020204" pitchFamily="34" charset="0"/>
                <a:cs typeface="Arial" panose="020B0604020202020204" pitchFamily="34" charset="0"/>
              </a:rPr>
              <a:t>Pulse, phrase, rhythm, pitch control</a:t>
            </a:r>
          </a:p>
          <a:p>
            <a:pPr marL="0" indent="0">
              <a:buNone/>
            </a:pPr>
            <a:r>
              <a:rPr lang="en-GB" sz="1600" i="1" dirty="0">
                <a:latin typeface="Arial" panose="020B0604020202020204" pitchFamily="34" charset="0"/>
                <a:cs typeface="Arial" panose="020B0604020202020204" pitchFamily="34" charset="0"/>
              </a:rPr>
              <a:t>VAK, pitch control, thinking voice</a:t>
            </a:r>
          </a:p>
          <a:p>
            <a:pPr marL="0" indent="0">
              <a:buNone/>
            </a:pPr>
            <a:r>
              <a:rPr lang="en-GB" sz="1600" i="1" dirty="0">
                <a:latin typeface="Arial" panose="020B0604020202020204" pitchFamily="34" charset="0"/>
                <a:cs typeface="Arial" panose="020B0604020202020204" pitchFamily="34" charset="0"/>
              </a:rPr>
              <a:t>Minor key, repeating patterns, pulse</a:t>
            </a:r>
          </a:p>
          <a:p>
            <a:pPr marL="0" indent="0">
              <a:buNone/>
            </a:pPr>
            <a:r>
              <a:rPr lang="en-GB" sz="1600" i="1" dirty="0">
                <a:latin typeface="Arial" panose="020B0604020202020204" pitchFamily="34" charset="0"/>
                <a:cs typeface="Arial" panose="020B0604020202020204" pitchFamily="34" charset="0"/>
              </a:rPr>
              <a:t>Rhythm, into 2 parts </a:t>
            </a:r>
          </a:p>
          <a:p>
            <a:pPr marL="0" indent="0">
              <a:buNone/>
            </a:pPr>
            <a:r>
              <a:rPr lang="en-GB" sz="1600" i="1" dirty="0">
                <a:latin typeface="Arial" panose="020B0604020202020204" pitchFamily="34" charset="0"/>
                <a:cs typeface="Arial" panose="020B0604020202020204" pitchFamily="34" charset="0"/>
              </a:rPr>
              <a:t>Diction, pulse, into 2 parts</a:t>
            </a:r>
          </a:p>
          <a:p>
            <a:pPr marL="0" indent="0">
              <a:buNone/>
            </a:pPr>
            <a:r>
              <a:rPr lang="en-GB" sz="1600" i="1" dirty="0">
                <a:latin typeface="Arial" panose="020B0604020202020204" pitchFamily="34" charset="0"/>
                <a:cs typeface="Arial" panose="020B0604020202020204" pitchFamily="34" charset="0"/>
              </a:rPr>
              <a:t>Pitch, pulse</a:t>
            </a:r>
          </a:p>
          <a:p>
            <a:pPr marL="0" indent="0">
              <a:buNone/>
            </a:pPr>
            <a:r>
              <a:rPr lang="en-GB" sz="1600" i="1" dirty="0">
                <a:latin typeface="Arial" panose="020B0604020202020204" pitchFamily="34" charset="0"/>
                <a:cs typeface="Arial" panose="020B0604020202020204" pitchFamily="34" charset="0"/>
              </a:rPr>
              <a:t>Call and response</a:t>
            </a:r>
          </a:p>
          <a:p>
            <a:pPr marL="0" indent="0">
              <a:buNone/>
            </a:pPr>
            <a:r>
              <a:rPr lang="en-GB" sz="1600" i="1" dirty="0">
                <a:latin typeface="Arial" panose="020B0604020202020204" pitchFamily="34" charset="0"/>
                <a:cs typeface="Arial" panose="020B0604020202020204" pitchFamily="34" charset="0"/>
              </a:rPr>
              <a:t>Pitch outline, into 2 parts</a:t>
            </a:r>
          </a:p>
          <a:p>
            <a:pPr marL="0" indent="0">
              <a:buNone/>
            </a:pPr>
            <a:r>
              <a:rPr lang="en-GB" sz="1600" i="1" dirty="0">
                <a:latin typeface="Arial" panose="020B0604020202020204" pitchFamily="34" charset="0"/>
                <a:cs typeface="Arial" panose="020B0604020202020204" pitchFamily="34" charset="0"/>
              </a:rPr>
              <a:t>Into 2 parts </a:t>
            </a:r>
          </a:p>
        </p:txBody>
      </p:sp>
    </p:spTree>
    <p:extLst>
      <p:ext uri="{BB962C8B-B14F-4D97-AF65-F5344CB8AC3E}">
        <p14:creationId xmlns:p14="http://schemas.microsoft.com/office/powerpoint/2010/main" val="134890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B9207-0B4E-4EF8-B503-85ED0B9BA167}"/>
              </a:ext>
            </a:extLst>
          </p:cNvPr>
          <p:cNvSpPr>
            <a:spLocks noGrp="1"/>
          </p:cNvSpPr>
          <p:nvPr>
            <p:ph type="title"/>
          </p:nvPr>
        </p:nvSpPr>
        <p:spPr>
          <a:xfrm>
            <a:off x="838200" y="508190"/>
            <a:ext cx="10515600" cy="617863"/>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Have You Brought Your … Voice</a:t>
            </a:r>
          </a:p>
        </p:txBody>
      </p:sp>
      <p:pic>
        <p:nvPicPr>
          <p:cNvPr id="5" name="Picture 4">
            <a:extLst>
              <a:ext uri="{FF2B5EF4-FFF2-40B4-BE49-F238E27FC236}">
                <a16:creationId xmlns:a16="http://schemas.microsoft.com/office/drawing/2014/main" id="{9733F021-5AD3-4E33-904D-DAD5D78199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1990" y="1126053"/>
            <a:ext cx="8608020" cy="4223411"/>
          </a:xfrm>
          <a:prstGeom prst="rect">
            <a:avLst/>
          </a:prstGeom>
        </p:spPr>
      </p:pic>
    </p:spTree>
    <p:extLst>
      <p:ext uri="{BB962C8B-B14F-4D97-AF65-F5344CB8AC3E}">
        <p14:creationId xmlns:p14="http://schemas.microsoft.com/office/powerpoint/2010/main" val="8682301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0BE0-DD11-4D0E-AF23-526C11640037}"/>
              </a:ext>
            </a:extLst>
          </p:cNvPr>
          <p:cNvSpPr>
            <a:spLocks noGrp="1"/>
          </p:cNvSpPr>
          <p:nvPr>
            <p:ph type="title"/>
          </p:nvPr>
        </p:nvSpPr>
        <p:spPr>
          <a:xfrm>
            <a:off x="838200" y="719453"/>
            <a:ext cx="10515600" cy="617857"/>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Choppety Chop</a:t>
            </a:r>
          </a:p>
        </p:txBody>
      </p:sp>
      <p:pic>
        <p:nvPicPr>
          <p:cNvPr id="3" name="Picture 2">
            <a:extLst>
              <a:ext uri="{FF2B5EF4-FFF2-40B4-BE49-F238E27FC236}">
                <a16:creationId xmlns:a16="http://schemas.microsoft.com/office/drawing/2014/main" id="{8613548E-BF53-479E-A6C9-AD93730C33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770698"/>
            <a:ext cx="10800000" cy="2700000"/>
          </a:xfrm>
          <a:prstGeom prst="rect">
            <a:avLst/>
          </a:prstGeom>
        </p:spPr>
      </p:pic>
    </p:spTree>
    <p:extLst>
      <p:ext uri="{BB962C8B-B14F-4D97-AF65-F5344CB8AC3E}">
        <p14:creationId xmlns:p14="http://schemas.microsoft.com/office/powerpoint/2010/main" val="4599069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1E5-94FD-4C46-9972-A1E242EB3491}"/>
              </a:ext>
            </a:extLst>
          </p:cNvPr>
          <p:cNvSpPr>
            <a:spLocks noGrp="1"/>
          </p:cNvSpPr>
          <p:nvPr>
            <p:ph type="title"/>
          </p:nvPr>
        </p:nvSpPr>
        <p:spPr>
          <a:xfrm>
            <a:off x="838200" y="765171"/>
            <a:ext cx="10515600" cy="640720"/>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Hello, How Are You?</a:t>
            </a:r>
          </a:p>
        </p:txBody>
      </p:sp>
      <p:pic>
        <p:nvPicPr>
          <p:cNvPr id="3" name="Picture 2">
            <a:extLst>
              <a:ext uri="{FF2B5EF4-FFF2-40B4-BE49-F238E27FC236}">
                <a16:creationId xmlns:a16="http://schemas.microsoft.com/office/drawing/2014/main" id="{EF7E9250-79D4-4222-8CEA-6448ECD01C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4710" y="1668852"/>
            <a:ext cx="10802580" cy="1760148"/>
          </a:xfrm>
          <a:prstGeom prst="rect">
            <a:avLst/>
          </a:prstGeom>
        </p:spPr>
      </p:pic>
    </p:spTree>
    <p:extLst>
      <p:ext uri="{BB962C8B-B14F-4D97-AF65-F5344CB8AC3E}">
        <p14:creationId xmlns:p14="http://schemas.microsoft.com/office/powerpoint/2010/main" val="13220429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2BD4-2DE5-4C35-A4FF-7781CF66C858}"/>
              </a:ext>
            </a:extLst>
          </p:cNvPr>
          <p:cNvSpPr>
            <a:spLocks noGrp="1"/>
          </p:cNvSpPr>
          <p:nvPr>
            <p:ph type="title"/>
          </p:nvPr>
        </p:nvSpPr>
        <p:spPr>
          <a:xfrm>
            <a:off x="838200" y="673733"/>
            <a:ext cx="10515600" cy="606428"/>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Touch Your Shoulders…</a:t>
            </a:r>
          </a:p>
        </p:txBody>
      </p:sp>
      <p:pic>
        <p:nvPicPr>
          <p:cNvPr id="3" name="Picture 2">
            <a:extLst>
              <a:ext uri="{FF2B5EF4-FFF2-40B4-BE49-F238E27FC236}">
                <a16:creationId xmlns:a16="http://schemas.microsoft.com/office/drawing/2014/main" id="{DF4A062A-84F6-46FC-BE80-841652BDAE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724978"/>
            <a:ext cx="10800000" cy="3129775"/>
          </a:xfrm>
          <a:prstGeom prst="rect">
            <a:avLst/>
          </a:prstGeom>
        </p:spPr>
      </p:pic>
    </p:spTree>
    <p:extLst>
      <p:ext uri="{BB962C8B-B14F-4D97-AF65-F5344CB8AC3E}">
        <p14:creationId xmlns:p14="http://schemas.microsoft.com/office/powerpoint/2010/main" val="39736667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10D6-8741-4E03-A251-DBEC9FFFEB5D}"/>
              </a:ext>
            </a:extLst>
          </p:cNvPr>
          <p:cNvSpPr>
            <a:spLocks noGrp="1"/>
          </p:cNvSpPr>
          <p:nvPr>
            <p:ph type="title"/>
          </p:nvPr>
        </p:nvSpPr>
        <p:spPr>
          <a:xfrm>
            <a:off x="838200" y="685157"/>
            <a:ext cx="10515600" cy="617863"/>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Here I Come (Lemonade Song)</a:t>
            </a:r>
          </a:p>
        </p:txBody>
      </p:sp>
      <p:pic>
        <p:nvPicPr>
          <p:cNvPr id="3" name="Picture 2">
            <a:extLst>
              <a:ext uri="{FF2B5EF4-FFF2-40B4-BE49-F238E27FC236}">
                <a16:creationId xmlns:a16="http://schemas.microsoft.com/office/drawing/2014/main" id="{9B697CD7-0100-4590-B6FE-E07A48C702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56398"/>
            <a:ext cx="10800000" cy="3367416"/>
          </a:xfrm>
          <a:prstGeom prst="rect">
            <a:avLst/>
          </a:prstGeom>
        </p:spPr>
      </p:pic>
    </p:spTree>
    <p:extLst>
      <p:ext uri="{BB962C8B-B14F-4D97-AF65-F5344CB8AC3E}">
        <p14:creationId xmlns:p14="http://schemas.microsoft.com/office/powerpoint/2010/main" val="6342878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808080" y="558536"/>
            <a:ext cx="10575840" cy="4750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24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32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 progressive Singing Scheme from Hertfordshire Music Service’s Primary Music Team.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Singing is great, and we do it for lots of reasons; there are songs from different times and places, songs in different languages which offer us a flavour of a range of cultures, and a whole host of styles and genres.  We use it to make music together, to learn about something, to come together, to express our emotions and to celebrate.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know that singing has many benefits.  But what about Progression in Singing, the actual learning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how</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to sing?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progress through:</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Quality (doing something better and with more attention to detail)</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Demand (being able to tackle harder things) </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Range (widening our knowledge and repertoire)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Progression through Quality and Demand depend on us using material at the correct level for children to be able to have the most success.</a:t>
            </a:r>
          </a:p>
        </p:txBody>
      </p:sp>
    </p:spTree>
    <p:extLst>
      <p:ext uri="{BB962C8B-B14F-4D97-AF65-F5344CB8AC3E}">
        <p14:creationId xmlns:p14="http://schemas.microsoft.com/office/powerpoint/2010/main" val="40328025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01A0-BC54-4907-8D4B-8A8858ADAEC3}"/>
              </a:ext>
            </a:extLst>
          </p:cNvPr>
          <p:cNvSpPr>
            <a:spLocks noGrp="1"/>
          </p:cNvSpPr>
          <p:nvPr>
            <p:ph type="title"/>
          </p:nvPr>
        </p:nvSpPr>
        <p:spPr>
          <a:xfrm>
            <a:off x="838200" y="639441"/>
            <a:ext cx="10515600" cy="686439"/>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Starlight, Star Bright</a:t>
            </a:r>
          </a:p>
        </p:txBody>
      </p:sp>
      <p:pic>
        <p:nvPicPr>
          <p:cNvPr id="3" name="Picture 2">
            <a:extLst>
              <a:ext uri="{FF2B5EF4-FFF2-40B4-BE49-F238E27FC236}">
                <a16:creationId xmlns:a16="http://schemas.microsoft.com/office/drawing/2014/main" id="{E0AB5DAB-DF64-4CF8-9B97-9B4B703B08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90688"/>
            <a:ext cx="10800000" cy="2988202"/>
          </a:xfrm>
          <a:prstGeom prst="rect">
            <a:avLst/>
          </a:prstGeom>
        </p:spPr>
      </p:pic>
    </p:spTree>
    <p:extLst>
      <p:ext uri="{BB962C8B-B14F-4D97-AF65-F5344CB8AC3E}">
        <p14:creationId xmlns:p14="http://schemas.microsoft.com/office/powerpoint/2010/main" val="38617659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760B-3165-40AC-8A9D-DF758BC41AB8}"/>
              </a:ext>
            </a:extLst>
          </p:cNvPr>
          <p:cNvSpPr>
            <a:spLocks noGrp="1"/>
          </p:cNvSpPr>
          <p:nvPr>
            <p:ph type="title"/>
          </p:nvPr>
        </p:nvSpPr>
        <p:spPr>
          <a:xfrm>
            <a:off x="838200" y="559435"/>
            <a:ext cx="10515600" cy="606425"/>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Ding Dong</a:t>
            </a:r>
          </a:p>
        </p:txBody>
      </p:sp>
      <p:pic>
        <p:nvPicPr>
          <p:cNvPr id="3" name="Picture 2">
            <a:extLst>
              <a:ext uri="{FF2B5EF4-FFF2-40B4-BE49-F238E27FC236}">
                <a16:creationId xmlns:a16="http://schemas.microsoft.com/office/drawing/2014/main" id="{CA01AFF0-6E8D-4755-8900-0000CF6BD4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4435" y="1142048"/>
            <a:ext cx="9803130" cy="4240680"/>
          </a:xfrm>
          <a:prstGeom prst="rect">
            <a:avLst/>
          </a:prstGeom>
        </p:spPr>
      </p:pic>
    </p:spTree>
    <p:extLst>
      <p:ext uri="{BB962C8B-B14F-4D97-AF65-F5344CB8AC3E}">
        <p14:creationId xmlns:p14="http://schemas.microsoft.com/office/powerpoint/2010/main" val="18825402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C67E-B7D8-48A6-BC3A-F72FBC7D5C7E}"/>
              </a:ext>
            </a:extLst>
          </p:cNvPr>
          <p:cNvSpPr>
            <a:spLocks noGrp="1"/>
          </p:cNvSpPr>
          <p:nvPr>
            <p:ph type="title"/>
          </p:nvPr>
        </p:nvSpPr>
        <p:spPr>
          <a:xfrm>
            <a:off x="838200" y="620854"/>
            <a:ext cx="10515600" cy="617860"/>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Row Boys Row</a:t>
            </a:r>
          </a:p>
        </p:txBody>
      </p:sp>
      <p:pic>
        <p:nvPicPr>
          <p:cNvPr id="3" name="Picture 2">
            <a:extLst>
              <a:ext uri="{FF2B5EF4-FFF2-40B4-BE49-F238E27FC236}">
                <a16:creationId xmlns:a16="http://schemas.microsoft.com/office/drawing/2014/main" id="{1CE7F92F-C13F-4654-AF7E-27536C13AC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90688"/>
            <a:ext cx="10800000" cy="2806180"/>
          </a:xfrm>
          <a:prstGeom prst="rect">
            <a:avLst/>
          </a:prstGeom>
        </p:spPr>
      </p:pic>
      <p:sp>
        <p:nvSpPr>
          <p:cNvPr id="6" name="TextBox 5">
            <a:extLst>
              <a:ext uri="{FF2B5EF4-FFF2-40B4-BE49-F238E27FC236}">
                <a16:creationId xmlns:a16="http://schemas.microsoft.com/office/drawing/2014/main" id="{4E73302B-43F0-4AC9-8F7A-557A91328903}"/>
              </a:ext>
            </a:extLst>
          </p:cNvPr>
          <p:cNvSpPr txBox="1"/>
          <p:nvPr/>
        </p:nvSpPr>
        <p:spPr>
          <a:xfrm>
            <a:off x="2318135" y="2909112"/>
            <a:ext cx="1295547" cy="369332"/>
          </a:xfrm>
          <a:prstGeom prst="rect">
            <a:avLst/>
          </a:prstGeom>
          <a:noFill/>
        </p:spPr>
        <p:txBody>
          <a:bodyPr wrap="none" rtlCol="0">
            <a:spAutoFit/>
          </a:bodyPr>
          <a:lstStyle/>
          <a:p>
            <a:r>
              <a:rPr lang="en-GB" dirty="0">
                <a:latin typeface="Comic Sans MS" panose="030F0702030302020204" pitchFamily="66" charset="0"/>
              </a:rPr>
              <a:t>everybody</a:t>
            </a:r>
          </a:p>
        </p:txBody>
      </p:sp>
      <p:sp>
        <p:nvSpPr>
          <p:cNvPr id="7" name="TextBox 6">
            <a:extLst>
              <a:ext uri="{FF2B5EF4-FFF2-40B4-BE49-F238E27FC236}">
                <a16:creationId xmlns:a16="http://schemas.microsoft.com/office/drawing/2014/main" id="{55C5E024-7458-4436-823A-E81083D362E0}"/>
              </a:ext>
            </a:extLst>
          </p:cNvPr>
          <p:cNvSpPr txBox="1"/>
          <p:nvPr/>
        </p:nvSpPr>
        <p:spPr>
          <a:xfrm>
            <a:off x="7045569" y="4312202"/>
            <a:ext cx="1295547" cy="369332"/>
          </a:xfrm>
          <a:prstGeom prst="rect">
            <a:avLst/>
          </a:prstGeom>
          <a:noFill/>
        </p:spPr>
        <p:txBody>
          <a:bodyPr wrap="none" rtlCol="0">
            <a:spAutoFit/>
          </a:bodyPr>
          <a:lstStyle/>
          <a:p>
            <a:r>
              <a:rPr lang="en-GB" dirty="0">
                <a:latin typeface="Comic Sans MS" panose="030F0702030302020204" pitchFamily="66" charset="0"/>
              </a:rPr>
              <a:t>everybody</a:t>
            </a:r>
          </a:p>
        </p:txBody>
      </p:sp>
    </p:spTree>
    <p:extLst>
      <p:ext uri="{BB962C8B-B14F-4D97-AF65-F5344CB8AC3E}">
        <p14:creationId xmlns:p14="http://schemas.microsoft.com/office/powerpoint/2010/main" val="23605159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8372-553A-4DBD-8A1F-D1B4BB3863AD}"/>
              </a:ext>
            </a:extLst>
          </p:cNvPr>
          <p:cNvSpPr>
            <a:spLocks noGrp="1"/>
          </p:cNvSpPr>
          <p:nvPr>
            <p:ph type="title"/>
          </p:nvPr>
        </p:nvSpPr>
        <p:spPr>
          <a:xfrm>
            <a:off x="838200" y="662305"/>
            <a:ext cx="10515600" cy="629285"/>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On A Log</a:t>
            </a:r>
          </a:p>
        </p:txBody>
      </p:sp>
      <p:pic>
        <p:nvPicPr>
          <p:cNvPr id="3" name="Picture 2">
            <a:extLst>
              <a:ext uri="{FF2B5EF4-FFF2-40B4-BE49-F238E27FC236}">
                <a16:creationId xmlns:a16="http://schemas.microsoft.com/office/drawing/2014/main" id="{CEA63CAF-DB64-4C06-B87A-C7BB9F665F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90688"/>
            <a:ext cx="10800000" cy="2740450"/>
          </a:xfrm>
          <a:prstGeom prst="rect">
            <a:avLst/>
          </a:prstGeom>
        </p:spPr>
      </p:pic>
    </p:spTree>
    <p:extLst>
      <p:ext uri="{BB962C8B-B14F-4D97-AF65-F5344CB8AC3E}">
        <p14:creationId xmlns:p14="http://schemas.microsoft.com/office/powerpoint/2010/main" val="26040193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1AB8-BC61-4E18-9DB2-80C9B743830F}"/>
              </a:ext>
            </a:extLst>
          </p:cNvPr>
          <p:cNvSpPr>
            <a:spLocks noGrp="1"/>
          </p:cNvSpPr>
          <p:nvPr>
            <p:ph type="title"/>
          </p:nvPr>
        </p:nvSpPr>
        <p:spPr>
          <a:xfrm>
            <a:off x="838200" y="639445"/>
            <a:ext cx="10515600" cy="663576"/>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Suo Gan</a:t>
            </a:r>
          </a:p>
        </p:txBody>
      </p:sp>
      <p:pic>
        <p:nvPicPr>
          <p:cNvPr id="3" name="Picture 2">
            <a:extLst>
              <a:ext uri="{FF2B5EF4-FFF2-40B4-BE49-F238E27FC236}">
                <a16:creationId xmlns:a16="http://schemas.microsoft.com/office/drawing/2014/main" id="{DEA439C7-DA7D-46D5-925D-AC07F836FA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90688"/>
            <a:ext cx="10800000" cy="3003371"/>
          </a:xfrm>
          <a:prstGeom prst="rect">
            <a:avLst/>
          </a:prstGeom>
        </p:spPr>
      </p:pic>
    </p:spTree>
    <p:extLst>
      <p:ext uri="{BB962C8B-B14F-4D97-AF65-F5344CB8AC3E}">
        <p14:creationId xmlns:p14="http://schemas.microsoft.com/office/powerpoint/2010/main" val="12965367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BE7E-50E9-4D17-A59D-BFB2F03628A3}"/>
              </a:ext>
            </a:extLst>
          </p:cNvPr>
          <p:cNvSpPr>
            <a:spLocks noGrp="1"/>
          </p:cNvSpPr>
          <p:nvPr>
            <p:ph type="title"/>
          </p:nvPr>
        </p:nvSpPr>
        <p:spPr>
          <a:xfrm>
            <a:off x="838200" y="513713"/>
            <a:ext cx="10515600" cy="549277"/>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Pease Pudding Hot</a:t>
            </a:r>
          </a:p>
        </p:txBody>
      </p:sp>
      <p:pic>
        <p:nvPicPr>
          <p:cNvPr id="3" name="Picture 2">
            <a:extLst>
              <a:ext uri="{FF2B5EF4-FFF2-40B4-BE49-F238E27FC236}">
                <a16:creationId xmlns:a16="http://schemas.microsoft.com/office/drawing/2014/main" id="{8F672338-A4E6-4BB7-AD47-A15F73D21D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4679" y="1062990"/>
            <a:ext cx="10022642" cy="4410713"/>
          </a:xfrm>
          <a:prstGeom prst="rect">
            <a:avLst/>
          </a:prstGeom>
        </p:spPr>
      </p:pic>
    </p:spTree>
    <p:extLst>
      <p:ext uri="{BB962C8B-B14F-4D97-AF65-F5344CB8AC3E}">
        <p14:creationId xmlns:p14="http://schemas.microsoft.com/office/powerpoint/2010/main" val="28159010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2448-00E6-411F-ACE6-950FB6AC3725}"/>
              </a:ext>
            </a:extLst>
          </p:cNvPr>
          <p:cNvSpPr>
            <a:spLocks noGrp="1"/>
          </p:cNvSpPr>
          <p:nvPr>
            <p:ph type="title"/>
          </p:nvPr>
        </p:nvSpPr>
        <p:spPr>
          <a:xfrm>
            <a:off x="838200" y="698148"/>
            <a:ext cx="10515600" cy="606433"/>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What Shall We Play?</a:t>
            </a:r>
          </a:p>
        </p:txBody>
      </p:sp>
      <p:sp>
        <p:nvSpPr>
          <p:cNvPr id="4" name="Content Placeholder 3">
            <a:extLst>
              <a:ext uri="{FF2B5EF4-FFF2-40B4-BE49-F238E27FC236}">
                <a16:creationId xmlns:a16="http://schemas.microsoft.com/office/drawing/2014/main" id="{6BBC07C4-0319-4ECA-BFB9-A5E5ACFF25FA}"/>
              </a:ext>
            </a:extLst>
          </p:cNvPr>
          <p:cNvSpPr>
            <a:spLocks noGrp="1"/>
          </p:cNvSpPr>
          <p:nvPr>
            <p:ph idx="1"/>
          </p:nvPr>
        </p:nvSpPr>
        <p:spPr>
          <a:xfrm>
            <a:off x="696000" y="4469890"/>
            <a:ext cx="10800000" cy="866359"/>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2. We shall play on the tambourine, tambourine, tambourine.</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We shall play on the tambourine, when we cant go out to play.</a:t>
            </a:r>
          </a:p>
        </p:txBody>
      </p:sp>
      <p:pic>
        <p:nvPicPr>
          <p:cNvPr id="3" name="Picture 2">
            <a:extLst>
              <a:ext uri="{FF2B5EF4-FFF2-40B4-BE49-F238E27FC236}">
                <a16:creationId xmlns:a16="http://schemas.microsoft.com/office/drawing/2014/main" id="{6C66597D-97FA-4E04-9E03-F5529F9B5E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236001"/>
            <a:ext cx="10800000" cy="3013483"/>
          </a:xfrm>
          <a:prstGeom prst="rect">
            <a:avLst/>
          </a:prstGeom>
        </p:spPr>
      </p:pic>
    </p:spTree>
    <p:extLst>
      <p:ext uri="{BB962C8B-B14F-4D97-AF65-F5344CB8AC3E}">
        <p14:creationId xmlns:p14="http://schemas.microsoft.com/office/powerpoint/2010/main" val="1751795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08CB-34A0-466B-9400-EA81E973078A}"/>
              </a:ext>
            </a:extLst>
          </p:cNvPr>
          <p:cNvSpPr>
            <a:spLocks noGrp="1"/>
          </p:cNvSpPr>
          <p:nvPr>
            <p:ph type="title"/>
          </p:nvPr>
        </p:nvSpPr>
        <p:spPr>
          <a:xfrm>
            <a:off x="838200" y="605146"/>
            <a:ext cx="10515600" cy="560705"/>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Engine, Engine, Number Nine</a:t>
            </a:r>
          </a:p>
        </p:txBody>
      </p:sp>
      <p:pic>
        <p:nvPicPr>
          <p:cNvPr id="3" name="Picture 2">
            <a:extLst>
              <a:ext uri="{FF2B5EF4-FFF2-40B4-BE49-F238E27FC236}">
                <a16:creationId xmlns:a16="http://schemas.microsoft.com/office/drawing/2014/main" id="{9795F8CD-3943-430D-AAB7-115058FD18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3090" y="1131561"/>
            <a:ext cx="11165820" cy="4291731"/>
          </a:xfrm>
          <a:prstGeom prst="rect">
            <a:avLst/>
          </a:prstGeom>
        </p:spPr>
      </p:pic>
    </p:spTree>
    <p:extLst>
      <p:ext uri="{BB962C8B-B14F-4D97-AF65-F5344CB8AC3E}">
        <p14:creationId xmlns:p14="http://schemas.microsoft.com/office/powerpoint/2010/main" val="29350955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F09B-0272-4A39-89A2-DCE26D800B6A}"/>
              </a:ext>
            </a:extLst>
          </p:cNvPr>
          <p:cNvSpPr>
            <a:spLocks noGrp="1"/>
          </p:cNvSpPr>
          <p:nvPr>
            <p:ph type="title"/>
          </p:nvPr>
        </p:nvSpPr>
        <p:spPr>
          <a:xfrm>
            <a:off x="838200" y="719455"/>
            <a:ext cx="10515600" cy="629285"/>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Bow, Wow, Wow</a:t>
            </a:r>
          </a:p>
        </p:txBody>
      </p:sp>
      <p:pic>
        <p:nvPicPr>
          <p:cNvPr id="3" name="Picture 2">
            <a:extLst>
              <a:ext uri="{FF2B5EF4-FFF2-40B4-BE49-F238E27FC236}">
                <a16:creationId xmlns:a16="http://schemas.microsoft.com/office/drawing/2014/main" id="{11F1444D-5567-41B1-B2A1-F3FF34EAE9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90688"/>
            <a:ext cx="10800000" cy="3053932"/>
          </a:xfrm>
          <a:prstGeom prst="rect">
            <a:avLst/>
          </a:prstGeom>
        </p:spPr>
      </p:pic>
    </p:spTree>
    <p:extLst>
      <p:ext uri="{BB962C8B-B14F-4D97-AF65-F5344CB8AC3E}">
        <p14:creationId xmlns:p14="http://schemas.microsoft.com/office/powerpoint/2010/main" val="129547256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0DDA-C9FD-479C-A6A2-8D24BA91976E}"/>
              </a:ext>
            </a:extLst>
          </p:cNvPr>
          <p:cNvSpPr>
            <a:spLocks noGrp="1"/>
          </p:cNvSpPr>
          <p:nvPr>
            <p:ph type="title"/>
          </p:nvPr>
        </p:nvSpPr>
        <p:spPr>
          <a:xfrm>
            <a:off x="838200" y="393842"/>
            <a:ext cx="10515600" cy="640718"/>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Little Johnny Dances</a:t>
            </a:r>
          </a:p>
        </p:txBody>
      </p:sp>
      <p:pic>
        <p:nvPicPr>
          <p:cNvPr id="3" name="Picture 2">
            <a:extLst>
              <a:ext uri="{FF2B5EF4-FFF2-40B4-BE49-F238E27FC236}">
                <a16:creationId xmlns:a16="http://schemas.microsoft.com/office/drawing/2014/main" id="{D80AC2F9-68C0-4831-9A85-45F0C83EE7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6190" y="854682"/>
            <a:ext cx="9979620" cy="2775232"/>
          </a:xfrm>
          <a:prstGeom prst="rect">
            <a:avLst/>
          </a:prstGeom>
        </p:spPr>
      </p:pic>
      <p:sp>
        <p:nvSpPr>
          <p:cNvPr id="4" name="TextBox 3">
            <a:extLst>
              <a:ext uri="{FF2B5EF4-FFF2-40B4-BE49-F238E27FC236}">
                <a16:creationId xmlns:a16="http://schemas.microsoft.com/office/drawing/2014/main" id="{1F862524-700B-4AB6-BE08-D3CA6A173DF6}"/>
              </a:ext>
            </a:extLst>
          </p:cNvPr>
          <p:cNvSpPr txBox="1"/>
          <p:nvPr/>
        </p:nvSpPr>
        <p:spPr>
          <a:xfrm>
            <a:off x="1075301" y="3842113"/>
            <a:ext cx="3502855" cy="135421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2. Little Johnny dances, </a:t>
            </a:r>
          </a:p>
          <a:p>
            <a:r>
              <a:rPr lang="en-GB" sz="1600" dirty="0">
                <a:latin typeface="Arial" panose="020B0604020202020204" pitchFamily="34" charset="0"/>
                <a:cs typeface="Arial" panose="020B0604020202020204" pitchFamily="34" charset="0"/>
              </a:rPr>
              <a:t>On my knee he dances</a:t>
            </a:r>
          </a:p>
          <a:p>
            <a:r>
              <a:rPr lang="en-GB" sz="1600" dirty="0">
                <a:latin typeface="Arial" panose="020B0604020202020204" pitchFamily="34" charset="0"/>
                <a:cs typeface="Arial" panose="020B0604020202020204" pitchFamily="34" charset="0"/>
              </a:rPr>
              <a:t>On my knee, knee, knee</a:t>
            </a:r>
          </a:p>
          <a:p>
            <a:r>
              <a:rPr lang="en-GB" sz="1600" dirty="0">
                <a:latin typeface="Arial" panose="020B0604020202020204" pitchFamily="34" charset="0"/>
                <a:cs typeface="Arial" panose="020B0604020202020204" pitchFamily="34" charset="0"/>
              </a:rPr>
              <a:t>On my thumb, thumb, thumb</a:t>
            </a:r>
          </a:p>
          <a:p>
            <a:r>
              <a:rPr lang="en-GB" sz="1600" dirty="0">
                <a:latin typeface="Arial" panose="020B0604020202020204" pitchFamily="34" charset="0"/>
                <a:cs typeface="Arial" panose="020B0604020202020204" pitchFamily="34" charset="0"/>
              </a:rPr>
              <a:t>Little Johnny dances.</a:t>
            </a:r>
          </a:p>
        </p:txBody>
      </p:sp>
      <p:sp>
        <p:nvSpPr>
          <p:cNvPr id="8" name="Right Brace 7">
            <a:extLst>
              <a:ext uri="{FF2B5EF4-FFF2-40B4-BE49-F238E27FC236}">
                <a16:creationId xmlns:a16="http://schemas.microsoft.com/office/drawing/2014/main" id="{E57AE67E-ED22-424D-88D2-7A7F264AAE32}"/>
              </a:ext>
              <a:ext uri="{C183D7F6-B498-43B3-948B-1728B52AA6E4}">
                <adec:decorative xmlns:adec="http://schemas.microsoft.com/office/drawing/2017/decorative" val="1"/>
              </a:ext>
            </a:extLst>
          </p:cNvPr>
          <p:cNvSpPr/>
          <p:nvPr/>
        </p:nvSpPr>
        <p:spPr>
          <a:xfrm>
            <a:off x="3415700" y="3943618"/>
            <a:ext cx="84403" cy="3693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58794E36-D5EC-4E99-996A-FF4E5ECB44AE}"/>
              </a:ext>
            </a:extLst>
          </p:cNvPr>
          <p:cNvSpPr txBox="1"/>
          <p:nvPr/>
        </p:nvSpPr>
        <p:spPr>
          <a:xfrm>
            <a:off x="3532916" y="3951536"/>
            <a:ext cx="119575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repeat</a:t>
            </a:r>
          </a:p>
        </p:txBody>
      </p:sp>
      <p:sp>
        <p:nvSpPr>
          <p:cNvPr id="5" name="TextBox 4">
            <a:extLst>
              <a:ext uri="{FF2B5EF4-FFF2-40B4-BE49-F238E27FC236}">
                <a16:creationId xmlns:a16="http://schemas.microsoft.com/office/drawing/2014/main" id="{ADB42081-E3CE-44D5-9093-42E427069F59}"/>
              </a:ext>
            </a:extLst>
          </p:cNvPr>
          <p:cNvSpPr txBox="1"/>
          <p:nvPr/>
        </p:nvSpPr>
        <p:spPr>
          <a:xfrm>
            <a:off x="6672027" y="3842113"/>
            <a:ext cx="3502855"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3. Little Johnny dances, </a:t>
            </a:r>
          </a:p>
          <a:p>
            <a:r>
              <a:rPr lang="en-GB" sz="1600" dirty="0">
                <a:latin typeface="Arial" panose="020B0604020202020204" pitchFamily="34" charset="0"/>
                <a:cs typeface="Arial" panose="020B0604020202020204" pitchFamily="34" charset="0"/>
              </a:rPr>
              <a:t>On my head he dances</a:t>
            </a:r>
          </a:p>
          <a:p>
            <a:r>
              <a:rPr lang="en-GB" sz="1600" dirty="0">
                <a:latin typeface="Arial" panose="020B0604020202020204" pitchFamily="34" charset="0"/>
                <a:cs typeface="Arial" panose="020B0604020202020204" pitchFamily="34" charset="0"/>
              </a:rPr>
              <a:t>On my head, head, head</a:t>
            </a:r>
          </a:p>
          <a:p>
            <a:r>
              <a:rPr lang="en-GB" sz="1600" dirty="0">
                <a:latin typeface="Arial" panose="020B0604020202020204" pitchFamily="34" charset="0"/>
                <a:cs typeface="Arial" panose="020B0604020202020204" pitchFamily="34" charset="0"/>
              </a:rPr>
              <a:t>On my knee, knee, knee</a:t>
            </a:r>
          </a:p>
          <a:p>
            <a:r>
              <a:rPr lang="en-GB" sz="1600" dirty="0">
                <a:latin typeface="Arial" panose="020B0604020202020204" pitchFamily="34" charset="0"/>
                <a:cs typeface="Arial" panose="020B0604020202020204" pitchFamily="34" charset="0"/>
              </a:rPr>
              <a:t>On my thumb, thumb, thumb</a:t>
            </a:r>
          </a:p>
          <a:p>
            <a:r>
              <a:rPr lang="en-GB" sz="1600" dirty="0">
                <a:latin typeface="Arial" panose="020B0604020202020204" pitchFamily="34" charset="0"/>
                <a:cs typeface="Arial" panose="020B0604020202020204" pitchFamily="34" charset="0"/>
              </a:rPr>
              <a:t>Little Johnny dances.</a:t>
            </a:r>
          </a:p>
        </p:txBody>
      </p:sp>
      <p:sp>
        <p:nvSpPr>
          <p:cNvPr id="9" name="Right Brace 8">
            <a:extLst>
              <a:ext uri="{FF2B5EF4-FFF2-40B4-BE49-F238E27FC236}">
                <a16:creationId xmlns:a16="http://schemas.microsoft.com/office/drawing/2014/main" id="{D966061E-C426-4EBA-A1DA-F5969F9F8252}"/>
              </a:ext>
              <a:ext uri="{C183D7F6-B498-43B3-948B-1728B52AA6E4}">
                <adec:decorative xmlns:adec="http://schemas.microsoft.com/office/drawing/2017/decorative" val="1"/>
              </a:ext>
            </a:extLst>
          </p:cNvPr>
          <p:cNvSpPr/>
          <p:nvPr/>
        </p:nvSpPr>
        <p:spPr>
          <a:xfrm>
            <a:off x="9055226" y="3936147"/>
            <a:ext cx="84403" cy="3693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a:extLst>
              <a:ext uri="{FF2B5EF4-FFF2-40B4-BE49-F238E27FC236}">
                <a16:creationId xmlns:a16="http://schemas.microsoft.com/office/drawing/2014/main" id="{43BFE641-500B-460A-9186-FB326FA63DF1}"/>
              </a:ext>
            </a:extLst>
          </p:cNvPr>
          <p:cNvSpPr txBox="1"/>
          <p:nvPr/>
        </p:nvSpPr>
        <p:spPr>
          <a:xfrm>
            <a:off x="9198961" y="3962966"/>
            <a:ext cx="1111348"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repeat</a:t>
            </a:r>
          </a:p>
        </p:txBody>
      </p:sp>
    </p:spTree>
    <p:extLst>
      <p:ext uri="{BB962C8B-B14F-4D97-AF65-F5344CB8AC3E}">
        <p14:creationId xmlns:p14="http://schemas.microsoft.com/office/powerpoint/2010/main" val="13943808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2CB32D-6EAE-40DB-97B6-F9046E31B193}"/>
              </a:ext>
            </a:extLst>
          </p:cNvPr>
          <p:cNvSpPr txBox="1">
            <a:spLocks noGrp="1"/>
          </p:cNvSpPr>
          <p:nvPr>
            <p:ph type="title" idx="4294967295"/>
          </p:nvPr>
        </p:nvSpPr>
        <p:spPr>
          <a:xfrm>
            <a:off x="1046772" y="855748"/>
            <a:ext cx="10098455" cy="4377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All songs help us to expand our range, but which songs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actually help us to learn to sing and to improve it, to pitch-match, to use vowels to make and carry sound and consonants to carry meaning?  To use rhythm and phrase to convey the emotion and message of a song?  To use dynamics to really light up a performance?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Looking at song books it can be difficult to work out which songs to chose to allow children’s voices to develop systematically and naturally, with attention to detail and satisfaction of a good job done.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is where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16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comes in. Think of it as a Reading Scheme for singing where all the work on selecting material for progression has been done for you.</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doesn’t mean that you can’t sing any other songs - far from it!  Having a singing ‘scheme’ will allow you to use other songs for all the purposes you need.  Just as using a Reading Scheme it doesn’t mean we deny children access to other books - think of those other songs as Library Books to enhance our pleasure and enjoyment of singing!</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31812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D94C-D384-4106-87E1-B42BBC83EBE0}"/>
              </a:ext>
            </a:extLst>
          </p:cNvPr>
          <p:cNvSpPr>
            <a:spLocks noGrp="1"/>
          </p:cNvSpPr>
          <p:nvPr>
            <p:ph type="title"/>
          </p:nvPr>
        </p:nvSpPr>
        <p:spPr>
          <a:xfrm>
            <a:off x="838200" y="677112"/>
            <a:ext cx="10515600" cy="572135"/>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Funmje Alafia</a:t>
            </a:r>
          </a:p>
        </p:txBody>
      </p:sp>
      <p:pic>
        <p:nvPicPr>
          <p:cNvPr id="3" name="Picture 2">
            <a:extLst>
              <a:ext uri="{FF2B5EF4-FFF2-40B4-BE49-F238E27FC236}">
                <a16:creationId xmlns:a16="http://schemas.microsoft.com/office/drawing/2014/main" id="{514765D4-B1CA-4778-B518-A6AB419DB3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690688"/>
            <a:ext cx="10800000" cy="1586381"/>
          </a:xfrm>
          <a:prstGeom prst="rect">
            <a:avLst/>
          </a:prstGeom>
        </p:spPr>
      </p:pic>
      <p:sp>
        <p:nvSpPr>
          <p:cNvPr id="5" name="TextBox 4">
            <a:extLst>
              <a:ext uri="{FF2B5EF4-FFF2-40B4-BE49-F238E27FC236}">
                <a16:creationId xmlns:a16="http://schemas.microsoft.com/office/drawing/2014/main" id="{6C39B859-5F94-4C69-B305-E3691752650B}"/>
              </a:ext>
            </a:extLst>
          </p:cNvPr>
          <p:cNvSpPr txBox="1"/>
          <p:nvPr/>
        </p:nvSpPr>
        <p:spPr>
          <a:xfrm>
            <a:off x="2264898" y="4290645"/>
            <a:ext cx="7662204"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Translation: “May your days be filled with happiness. Amen. Amen.”</a:t>
            </a:r>
          </a:p>
        </p:txBody>
      </p:sp>
    </p:spTree>
    <p:extLst>
      <p:ext uri="{BB962C8B-B14F-4D97-AF65-F5344CB8AC3E}">
        <p14:creationId xmlns:p14="http://schemas.microsoft.com/office/powerpoint/2010/main" val="27322627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6D92-420D-4F9C-8D37-BEF8F9FE8099}"/>
              </a:ext>
            </a:extLst>
          </p:cNvPr>
          <p:cNvSpPr>
            <a:spLocks noGrp="1"/>
          </p:cNvSpPr>
          <p:nvPr>
            <p:ph type="title"/>
          </p:nvPr>
        </p:nvSpPr>
        <p:spPr>
          <a:xfrm>
            <a:off x="838200" y="593725"/>
            <a:ext cx="10515600" cy="640716"/>
          </a:xfrm>
        </p:spPr>
        <p:txBody>
          <a:bodyPr/>
          <a:lstStyle/>
          <a:p>
            <a:pPr algn="ctr"/>
            <a:r>
              <a:rPr lang="en-GB" sz="3600" dirty="0">
                <a:solidFill>
                  <a:srgbClr val="0070C0"/>
                </a:solidFill>
                <a:latin typeface="Arial" panose="020B0604020202020204" pitchFamily="34" charset="0"/>
                <a:cs typeface="Arial" panose="020B0604020202020204" pitchFamily="34" charset="0"/>
              </a:rPr>
              <a:t>Step Back Baby</a:t>
            </a:r>
          </a:p>
        </p:txBody>
      </p:sp>
      <p:pic>
        <p:nvPicPr>
          <p:cNvPr id="3" name="Picture 2">
            <a:extLst>
              <a:ext uri="{FF2B5EF4-FFF2-40B4-BE49-F238E27FC236}">
                <a16:creationId xmlns:a16="http://schemas.microsoft.com/office/drawing/2014/main" id="{225F3DC6-61F1-412E-87CC-56E96E3454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370561"/>
            <a:ext cx="10800000" cy="1491829"/>
          </a:xfrm>
          <a:prstGeom prst="rect">
            <a:avLst/>
          </a:prstGeom>
        </p:spPr>
      </p:pic>
      <p:sp>
        <p:nvSpPr>
          <p:cNvPr id="5" name="TextBox 4">
            <a:extLst>
              <a:ext uri="{FF2B5EF4-FFF2-40B4-BE49-F238E27FC236}">
                <a16:creationId xmlns:a16="http://schemas.microsoft.com/office/drawing/2014/main" id="{1ED53AF6-86D5-4A5D-BBBD-E156B9B65271}"/>
              </a:ext>
            </a:extLst>
          </p:cNvPr>
          <p:cNvSpPr txBox="1"/>
          <p:nvPr/>
        </p:nvSpPr>
        <p:spPr>
          <a:xfrm>
            <a:off x="696000" y="3123751"/>
            <a:ext cx="8961120" cy="212365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Not last night but the night before; Step back baby, step back </a:t>
            </a:r>
          </a:p>
          <a:p>
            <a:r>
              <a:rPr lang="en-GB" sz="1600" dirty="0">
                <a:latin typeface="Arial" panose="020B0604020202020204" pitchFamily="34" charset="0"/>
                <a:cs typeface="Arial" panose="020B0604020202020204" pitchFamily="34" charset="0"/>
              </a:rPr>
              <a:t>Twenty-four robbers at my door; Step back baby, step back </a:t>
            </a:r>
          </a:p>
          <a:p>
            <a:r>
              <a:rPr lang="en-GB" sz="1600" dirty="0">
                <a:latin typeface="Arial" panose="020B0604020202020204" pitchFamily="34" charset="0"/>
                <a:cs typeface="Arial" panose="020B0604020202020204" pitchFamily="34" charset="0"/>
              </a:rPr>
              <a:t>Open up the door and let them in; Step back baby, step back </a:t>
            </a:r>
          </a:p>
          <a:p>
            <a:r>
              <a:rPr lang="en-GB" sz="1600" dirty="0">
                <a:latin typeface="Arial" panose="020B0604020202020204" pitchFamily="34" charset="0"/>
                <a:cs typeface="Arial" panose="020B0604020202020204" pitchFamily="34" charset="0"/>
              </a:rPr>
              <a:t>Hit ‘em on the head with a rolling pin; Step back baby, step back </a:t>
            </a:r>
          </a:p>
          <a:p>
            <a:r>
              <a:rPr lang="en-GB" sz="1600" dirty="0">
                <a:latin typeface="Arial" panose="020B0604020202020204" pitchFamily="34" charset="0"/>
                <a:cs typeface="Arial" panose="020B0604020202020204" pitchFamily="34" charset="0"/>
              </a:rPr>
              <a:t>I picked up my frying pan; Step back baby, step back </a:t>
            </a:r>
          </a:p>
          <a:p>
            <a:r>
              <a:rPr lang="en-GB" sz="1600" dirty="0">
                <a:latin typeface="Arial" panose="020B0604020202020204" pitchFamily="34" charset="0"/>
                <a:cs typeface="Arial" panose="020B0604020202020204" pitchFamily="34" charset="0"/>
              </a:rPr>
              <a:t>Should’ve seen the way those robbers ran; Step back baby, step back</a:t>
            </a:r>
          </a:p>
          <a:p>
            <a:r>
              <a:rPr lang="en-GB" sz="1600" dirty="0">
                <a:latin typeface="Arial" panose="020B0604020202020204" pitchFamily="34" charset="0"/>
                <a:cs typeface="Arial" panose="020B0604020202020204" pitchFamily="34" charset="0"/>
              </a:rPr>
              <a:t>Some ran east and some ran west; Step back baby, step back</a:t>
            </a:r>
          </a:p>
          <a:p>
            <a:r>
              <a:rPr lang="en-GB" sz="1600" dirty="0">
                <a:latin typeface="Arial" panose="020B0604020202020204" pitchFamily="34" charset="0"/>
                <a:cs typeface="Arial" panose="020B0604020202020204" pitchFamily="34" charset="0"/>
              </a:rPr>
              <a:t>Some flew over the cuckoo’s nest; Step back baby, step back. </a:t>
            </a:r>
          </a:p>
        </p:txBody>
      </p:sp>
      <p:sp>
        <p:nvSpPr>
          <p:cNvPr id="7" name="TextBox 6">
            <a:extLst>
              <a:ext uri="{FF2B5EF4-FFF2-40B4-BE49-F238E27FC236}">
                <a16:creationId xmlns:a16="http://schemas.microsoft.com/office/drawing/2014/main" id="{D6064844-43BA-4F62-B060-9C6A89682ADE}"/>
              </a:ext>
            </a:extLst>
          </p:cNvPr>
          <p:cNvSpPr txBox="1"/>
          <p:nvPr/>
        </p:nvSpPr>
        <p:spPr>
          <a:xfrm>
            <a:off x="1631373" y="1347701"/>
            <a:ext cx="69602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CALL</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A8156C-B863-42A2-B40E-B9006E351942}"/>
              </a:ext>
            </a:extLst>
          </p:cNvPr>
          <p:cNvSpPr txBox="1"/>
          <p:nvPr/>
        </p:nvSpPr>
        <p:spPr>
          <a:xfrm>
            <a:off x="6806046" y="1347701"/>
            <a:ext cx="1321196"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RESPONSE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66609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3886-21D6-4EC3-A1D5-2EA1DB574D41}"/>
              </a:ext>
            </a:extLst>
          </p:cNvPr>
          <p:cNvSpPr>
            <a:spLocks noGrp="1"/>
          </p:cNvSpPr>
          <p:nvPr>
            <p:ph type="title"/>
          </p:nvPr>
        </p:nvSpPr>
        <p:spPr>
          <a:xfrm>
            <a:off x="838200" y="513715"/>
            <a:ext cx="10515600" cy="617856"/>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Un Éléphant</a:t>
            </a:r>
          </a:p>
        </p:txBody>
      </p:sp>
      <p:pic>
        <p:nvPicPr>
          <p:cNvPr id="3" name="Picture 2">
            <a:extLst>
              <a:ext uri="{FF2B5EF4-FFF2-40B4-BE49-F238E27FC236}">
                <a16:creationId xmlns:a16="http://schemas.microsoft.com/office/drawing/2014/main" id="{48E3B567-EE4A-4595-A520-958B569D5C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0935" y="989941"/>
            <a:ext cx="10250130" cy="2860055"/>
          </a:xfrm>
          <a:prstGeom prst="rect">
            <a:avLst/>
          </a:prstGeom>
        </p:spPr>
      </p:pic>
      <p:sp>
        <p:nvSpPr>
          <p:cNvPr id="4" name="TextBox 3">
            <a:extLst>
              <a:ext uri="{FF2B5EF4-FFF2-40B4-BE49-F238E27FC236}">
                <a16:creationId xmlns:a16="http://schemas.microsoft.com/office/drawing/2014/main" id="{CD930570-EB51-432B-805C-09AB7D50774C}"/>
              </a:ext>
            </a:extLst>
          </p:cNvPr>
          <p:cNvSpPr txBox="1"/>
          <p:nvPr/>
        </p:nvSpPr>
        <p:spPr>
          <a:xfrm>
            <a:off x="986790" y="4020129"/>
            <a:ext cx="4718538" cy="135421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2. Deux éléphants, ça trompe, ça trompe,</a:t>
            </a:r>
          </a:p>
          <a:p>
            <a:r>
              <a:rPr lang="en-GB" sz="1600" dirty="0">
                <a:latin typeface="Arial" panose="020B0604020202020204" pitchFamily="34" charset="0"/>
                <a:cs typeface="Arial" panose="020B0604020202020204" pitchFamily="34" charset="0"/>
              </a:rPr>
              <a:t>Deux éléphants, ça trompe énormément!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3. Trois éléphants, ça trompe, ça trompe,</a:t>
            </a:r>
          </a:p>
          <a:p>
            <a:r>
              <a:rPr lang="en-GB" sz="1600" dirty="0">
                <a:latin typeface="Arial" panose="020B0604020202020204" pitchFamily="34" charset="0"/>
                <a:cs typeface="Arial" panose="020B0604020202020204" pitchFamily="34" charset="0"/>
              </a:rPr>
              <a:t>Trois éléphants, ça trompe énormément!</a:t>
            </a:r>
          </a:p>
        </p:txBody>
      </p:sp>
      <p:sp>
        <p:nvSpPr>
          <p:cNvPr id="5" name="TextBox 4">
            <a:extLst>
              <a:ext uri="{FF2B5EF4-FFF2-40B4-BE49-F238E27FC236}">
                <a16:creationId xmlns:a16="http://schemas.microsoft.com/office/drawing/2014/main" id="{4AF6475E-75CA-4C61-A72F-494C4013644A}"/>
              </a:ext>
            </a:extLst>
          </p:cNvPr>
          <p:cNvSpPr txBox="1"/>
          <p:nvPr/>
        </p:nvSpPr>
        <p:spPr>
          <a:xfrm>
            <a:off x="6244590" y="4050907"/>
            <a:ext cx="4718538"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4. Quatr’ éléphants, ça trompe, ça trompe,</a:t>
            </a:r>
          </a:p>
          <a:p>
            <a:r>
              <a:rPr lang="en-GB" sz="1600" dirty="0">
                <a:latin typeface="Arial" panose="020B0604020202020204" pitchFamily="34" charset="0"/>
                <a:cs typeface="Arial" panose="020B0604020202020204" pitchFamily="34" charset="0"/>
              </a:rPr>
              <a:t>Quatr’ éléphants, ça trompe énormément!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5. Cinq éléphants, ça trompe, ça trompe,</a:t>
            </a:r>
          </a:p>
          <a:p>
            <a:r>
              <a:rPr lang="en-GB" sz="1600" dirty="0">
                <a:latin typeface="Arial" panose="020B0604020202020204" pitchFamily="34" charset="0"/>
                <a:cs typeface="Arial" panose="020B0604020202020204" pitchFamily="34" charset="0"/>
              </a:rPr>
              <a:t>Cinq éléphants, ça trompe énormément!</a:t>
            </a:r>
          </a:p>
        </p:txBody>
      </p:sp>
    </p:spTree>
    <p:extLst>
      <p:ext uri="{BB962C8B-B14F-4D97-AF65-F5344CB8AC3E}">
        <p14:creationId xmlns:p14="http://schemas.microsoft.com/office/powerpoint/2010/main" val="23522160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BCB2-3DF8-459C-B7E8-2BE155764B04}"/>
              </a:ext>
            </a:extLst>
          </p:cNvPr>
          <p:cNvSpPr>
            <a:spLocks noGrp="1"/>
          </p:cNvSpPr>
          <p:nvPr>
            <p:ph type="title"/>
          </p:nvPr>
        </p:nvSpPr>
        <p:spPr>
          <a:xfrm>
            <a:off x="838200" y="505558"/>
            <a:ext cx="10515600" cy="556308"/>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Oo A Lay Lay</a:t>
            </a:r>
          </a:p>
        </p:txBody>
      </p:sp>
      <p:pic>
        <p:nvPicPr>
          <p:cNvPr id="3" name="Picture 2">
            <a:extLst>
              <a:ext uri="{FF2B5EF4-FFF2-40B4-BE49-F238E27FC236}">
                <a16:creationId xmlns:a16="http://schemas.microsoft.com/office/drawing/2014/main" id="{BF6DFB8F-DE4C-488A-8780-C20F31A1EA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9560" y="1164736"/>
            <a:ext cx="9392880" cy="4231018"/>
          </a:xfrm>
          <a:prstGeom prst="rect">
            <a:avLst/>
          </a:prstGeom>
        </p:spPr>
      </p:pic>
    </p:spTree>
    <p:extLst>
      <p:ext uri="{BB962C8B-B14F-4D97-AF65-F5344CB8AC3E}">
        <p14:creationId xmlns:p14="http://schemas.microsoft.com/office/powerpoint/2010/main" val="19912292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A1E9-1040-4E91-B18B-80ABCD908BD8}"/>
              </a:ext>
            </a:extLst>
          </p:cNvPr>
          <p:cNvSpPr>
            <a:spLocks noGrp="1"/>
          </p:cNvSpPr>
          <p:nvPr>
            <p:ph type="title"/>
          </p:nvPr>
        </p:nvSpPr>
        <p:spPr>
          <a:xfrm>
            <a:off x="838200" y="511810"/>
            <a:ext cx="10515600" cy="502287"/>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Kaeru No Uta Ga</a:t>
            </a:r>
          </a:p>
        </p:txBody>
      </p:sp>
      <p:sp>
        <p:nvSpPr>
          <p:cNvPr id="4" name="TextBox 3">
            <a:extLst>
              <a:ext uri="{FF2B5EF4-FFF2-40B4-BE49-F238E27FC236}">
                <a16:creationId xmlns:a16="http://schemas.microsoft.com/office/drawing/2014/main" id="{9BB8AC9D-CC09-4324-94D2-94AE33AB2508}"/>
              </a:ext>
            </a:extLst>
          </p:cNvPr>
          <p:cNvSpPr txBox="1"/>
          <p:nvPr/>
        </p:nvSpPr>
        <p:spPr>
          <a:xfrm>
            <a:off x="2034871" y="4990141"/>
            <a:ext cx="7863840"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Translation: “Listen to the frogs’ new song. You can hear it all day long”</a:t>
            </a:r>
          </a:p>
        </p:txBody>
      </p:sp>
      <p:pic>
        <p:nvPicPr>
          <p:cNvPr id="5" name="Picture 4">
            <a:extLst>
              <a:ext uri="{FF2B5EF4-FFF2-40B4-BE49-F238E27FC236}">
                <a16:creationId xmlns:a16="http://schemas.microsoft.com/office/drawing/2014/main" id="{2CAE8D69-A301-4BBB-BFDD-46DE09C66E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8936" y="1094107"/>
            <a:ext cx="9180673" cy="3752213"/>
          </a:xfrm>
          <a:prstGeom prst="rect">
            <a:avLst/>
          </a:prstGeom>
        </p:spPr>
      </p:pic>
    </p:spTree>
    <p:extLst>
      <p:ext uri="{BB962C8B-B14F-4D97-AF65-F5344CB8AC3E}">
        <p14:creationId xmlns:p14="http://schemas.microsoft.com/office/powerpoint/2010/main" val="150524877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F3F3-977B-4BAA-9F13-8D63CB5BEDCC}"/>
              </a:ext>
            </a:extLst>
          </p:cNvPr>
          <p:cNvSpPr>
            <a:spLocks noGrp="1"/>
          </p:cNvSpPr>
          <p:nvPr>
            <p:ph type="title"/>
          </p:nvPr>
        </p:nvSpPr>
        <p:spPr>
          <a:xfrm>
            <a:off x="838200" y="696595"/>
            <a:ext cx="10515600" cy="549276"/>
          </a:xfrm>
        </p:spPr>
        <p:txBody>
          <a:bodyPr>
            <a:normAutofit/>
          </a:bodyPr>
          <a:lstStyle/>
          <a:p>
            <a:pPr algn="ctr"/>
            <a:r>
              <a:rPr lang="en-GB" sz="3600" dirty="0">
                <a:solidFill>
                  <a:srgbClr val="0070C0"/>
                </a:solidFill>
                <a:latin typeface="Arial" panose="020B0604020202020204" pitchFamily="34" charset="0"/>
                <a:cs typeface="Arial" panose="020B0604020202020204" pitchFamily="34" charset="0"/>
              </a:rPr>
              <a:t>Hear The Christmas Bells</a:t>
            </a:r>
          </a:p>
        </p:txBody>
      </p:sp>
      <p:pic>
        <p:nvPicPr>
          <p:cNvPr id="3" name="Picture 2">
            <a:extLst>
              <a:ext uri="{FF2B5EF4-FFF2-40B4-BE49-F238E27FC236}">
                <a16:creationId xmlns:a16="http://schemas.microsoft.com/office/drawing/2014/main" id="{3A03585F-2CEB-464A-B921-040DAAB6B8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484948"/>
            <a:ext cx="10800000" cy="2937641"/>
          </a:xfrm>
          <a:prstGeom prst="rect">
            <a:avLst/>
          </a:prstGeom>
        </p:spPr>
      </p:pic>
    </p:spTree>
    <p:extLst>
      <p:ext uri="{BB962C8B-B14F-4D97-AF65-F5344CB8AC3E}">
        <p14:creationId xmlns:p14="http://schemas.microsoft.com/office/powerpoint/2010/main" val="22936574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808080" y="752846"/>
            <a:ext cx="10575840" cy="4282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Copyright Notice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have made every effort to trace the copyright owners of the songs within these songbooks (with the majority of the songs being in the public domain already).  If we have not acknowledged any copyrighted material, please contact us immediately.</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Thank you to Rachel Thomas (Dawson) and Joan Wright, for the original Songbook 1&amp;2 concept and content.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Many thanks to Joan Wright (formally a member of the Hertfordshire Primary Music Team) for generously letting us use her songs and adaptations of songs and lyrics – ‘Dads, Lads, Girls, Mums’; ‘Henry King of England’; and ‘Dean Bon Bean’.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Additional thanks to all of the past and current members of the Hertfordshire Music Service Primary Music Team.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have also included a bibliography to credit the authors/publishers of the books where we sourced many of these traditional songs.</a:t>
            </a:r>
          </a:p>
        </p:txBody>
      </p:sp>
    </p:spTree>
    <p:extLst>
      <p:ext uri="{BB962C8B-B14F-4D97-AF65-F5344CB8AC3E}">
        <p14:creationId xmlns:p14="http://schemas.microsoft.com/office/powerpoint/2010/main" val="403358755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377190" y="790026"/>
            <a:ext cx="11349989" cy="43190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Have You Brought Your … Voice?  </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Neilson, Katie.  Voices Foundation Inside Music – Early Years Ages 0-5.  Published by The Voices Foundation and Alfred Publishing Co. (UK) Ltd.  The Voices Foundation 2016.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Beginner Book.  Published by Jolly Learning LTD, 2008</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startAt="2"/>
              <a:tabLst>
                <a:tab pos="457200" algn="l"/>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Choppety</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Chop </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Neilson, Katie.  Voices Foundation Inside Music – Early Years Ages 0-5.  Published by The Voices Foundation and Alfred Publishing Co. (UK) Ltd.  The Voices Foundation 2016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©Elizabeth Matterson,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Little Puffin</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1991</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Beginner Book.  Published by Jolly Learning LTD, 2008</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startAt="3"/>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Hello, How Are You?  </a:t>
            </a:r>
          </a:p>
          <a:p>
            <a:pPr marL="8001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Ages 5-7.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76303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8A7D948-081A-4C93-90CF-99250D46CE20}"/>
              </a:ext>
            </a:extLst>
          </p:cNvPr>
          <p:cNvSpPr txBox="1">
            <a:spLocks noGrp="1"/>
          </p:cNvSpPr>
          <p:nvPr>
            <p:ph type="title" idx="4294967295"/>
          </p:nvPr>
        </p:nvSpPr>
        <p:spPr>
          <a:xfrm>
            <a:off x="365760" y="342322"/>
            <a:ext cx="11418570" cy="5212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startAt="4"/>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Touch Your Shoulders </a:t>
            </a:r>
          </a:p>
          <a:p>
            <a:pPr marL="7429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Neilson, Katie.  Voices Foundation Inside Music – Early Years Ages 0-5.  Published by The Voices Foundation and Alfred Publishing Co. (UK) Ltd.  The Voices Foundation 2016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startAt="5"/>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Here I Come (Lemonade Song)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Four.  Published by Jolly Learning LTD, 2019.</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6. Starlight, Starbright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1971</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Skidmore, Jeffrey.  Singing Playgrounds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Ex Cathedra.</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One.  Published by Jolly Learning LTD, 2009</a:t>
            </a:r>
          </a:p>
        </p:txBody>
      </p:sp>
    </p:spTree>
    <p:extLst>
      <p:ext uri="{BB962C8B-B14F-4D97-AF65-F5344CB8AC3E}">
        <p14:creationId xmlns:p14="http://schemas.microsoft.com/office/powerpoint/2010/main" val="4877066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537210" y="581572"/>
            <a:ext cx="11018520" cy="43190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   Ding Dong </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1971</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Middle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Published by the National Youth Choir of Scotland, 2005.</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    Row, Boys, Row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Singing Games and Rhymes for Tiny Tots.  Published by the National Youth Choir of Scotland, 2002.</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Three.  Published by Jolly Learning LTD, 2012.</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     On A Log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Four.  Published by Jolly Learning LTD, 2019.</a:t>
            </a:r>
          </a:p>
        </p:txBody>
      </p:sp>
    </p:spTree>
    <p:extLst>
      <p:ext uri="{BB962C8B-B14F-4D97-AF65-F5344CB8AC3E}">
        <p14:creationId xmlns:p14="http://schemas.microsoft.com/office/powerpoint/2010/main" val="42941393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B55D24-D247-4352-BC04-589B2A4B1FD8}"/>
              </a:ext>
            </a:extLst>
          </p:cNvPr>
          <p:cNvSpPr txBox="1">
            <a:spLocks noGrp="1"/>
          </p:cNvSpPr>
          <p:nvPr>
            <p:ph type="title" idx="4294967295"/>
          </p:nvPr>
        </p:nvSpPr>
        <p:spPr>
          <a:xfrm>
            <a:off x="967666" y="964406"/>
            <a:ext cx="10256667" cy="3381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comes in 3 ‘e-books’: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Off We Go				for Years 1 and 2</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Moving On Up				for Years 3 and 4</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Aim Even Higher			for Years 5 and 6</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Each ‘book’ has around 20 songs which can be spread across the two school years they are designed for. They are mostly short, allowing you to concentrate on quality rather than quantity. There are no lengthy words to learn; everything has been chosen for a musical purpose and there is room for repetition and consolidation to build the children’s confidence and familiarity.</a:t>
            </a:r>
          </a:p>
        </p:txBody>
      </p:sp>
    </p:spTree>
    <p:extLst>
      <p:ext uri="{BB962C8B-B14F-4D97-AF65-F5344CB8AC3E}">
        <p14:creationId xmlns:p14="http://schemas.microsoft.com/office/powerpoint/2010/main" val="230111195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48365" y="301880"/>
            <a:ext cx="12106563" cy="5212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10.   Suo Gan</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Neilson, Katie.  Voices Foundation Inside Music – Early Years Ages 0-5.  Published by The Voices Foundation and Alfred Publishing Co. (UK) Ltd.  The Voices Foundation 2016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1971</a:t>
            </a:r>
          </a:p>
          <a:p>
            <a:pPr marL="7429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Singing Games and Rhymes for Tiny Tots.  Published by the National Youth Choir of Scotland, 2002.</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11. Pease Pudding Hot </a:t>
            </a:r>
          </a:p>
          <a:p>
            <a:pPr marL="715963"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1971</a:t>
            </a:r>
          </a:p>
          <a:p>
            <a:pPr marL="715963"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Neilson, Katie.  Voices Foundation Inside Music – Early Years Ages 0-5.  Published by The Voices Foundation and Alfred Publishing Co. (UK) Ltd.  The Voices Foundation 2016.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1971</a:t>
            </a:r>
          </a:p>
          <a:p>
            <a:pPr marL="715963"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  Published by the National Youth Choir of Scotland, 1999.</a:t>
            </a:r>
          </a:p>
          <a:p>
            <a:pPr marL="715963"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and Bell, Christopher.  Go for Bronze Level One Student Book and Teacher Book,.  Published by the National Youth Choir of Scotland, reprinted in 2013.</a:t>
            </a:r>
          </a:p>
          <a:p>
            <a:pPr marL="715963"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Beginner Book.  Published by Jolly Learning LTD, 2008 and 2019</a:t>
            </a:r>
          </a:p>
        </p:txBody>
      </p:sp>
    </p:spTree>
    <p:extLst>
      <p:ext uri="{BB962C8B-B14F-4D97-AF65-F5344CB8AC3E}">
        <p14:creationId xmlns:p14="http://schemas.microsoft.com/office/powerpoint/2010/main" val="32231859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CCDCE-60D3-455F-B613-6C36AA54DB69}"/>
              </a:ext>
            </a:extLst>
          </p:cNvPr>
          <p:cNvSpPr txBox="1">
            <a:spLocks noGrp="1"/>
          </p:cNvSpPr>
          <p:nvPr>
            <p:ph type="title" idx="4294967295"/>
          </p:nvPr>
        </p:nvSpPr>
        <p:spPr>
          <a:xfrm>
            <a:off x="558165" y="430693"/>
            <a:ext cx="11075670" cy="49271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12. What Shall We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13. Engine, Engine</a:t>
            </a:r>
          </a:p>
          <a:p>
            <a:pPr marL="542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Geoghegan, Lucinda.  Singing Games and Rhymes for Early Years.  Published by the National Youth Choir of Scotland, 1999. </a:t>
            </a:r>
          </a:p>
          <a:p>
            <a:pPr marL="5429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David.  Jolly Music Level Two.  Published by Jolly Learning LTD, 2010.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57175"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14.  Bow, Wow, Wow </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a:t>
            </a: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Erdei</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Peter (editor).  150 American Folk Songs to Sing, Read and Play</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Boosey and Hawkes, 1974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Three.  Published by Jolly Learning LTD, 2012.</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Four.  Published by Jolly Learning LTD, 2019.</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383659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315861" y="416934"/>
            <a:ext cx="11560278" cy="5153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15. Little Johnny Dances </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Singing Games and Rhymes for Tiny Tots.  Published by the National Youth Choir of Scotland, 2002.</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16.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Funmje</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Alafia</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17. Step Back Baby </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Singing Games and Rhymes for Early Years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1999.</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Rowsell</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Cyrilla and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Vinden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David.  Jolly Music Level Four.  Published by Jolly Learning LTD, 2019.</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18. Un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Eléphant</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19.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Oo</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Lay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Lay</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Maddocks, Andrew.  Voices Foundation Inside Music - KS2 Aged 7-11.  Published by The Voices Foundation and Alfred Publishing Co. (UK) Ltd.  The Voices Foundation 2014.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Boosey&amp;Hawkes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Hunt, Peter.  Voiceworks: A Handbook for Singing Book 1</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Oxford University Press, 2001.</a:t>
            </a:r>
          </a:p>
          <a:p>
            <a:pPr marL="342900" marR="0" lvl="0" indent="-342900" algn="l" defTabSz="914400" rtl="0" eaLnBrk="1" fontAlgn="auto" latinLnBrk="0" hangingPunct="1">
              <a:lnSpc>
                <a:spcPct val="107000"/>
              </a:lnSpc>
              <a:spcBef>
                <a:spcPts val="0"/>
              </a:spcBef>
              <a:spcAft>
                <a:spcPts val="800"/>
              </a:spcAft>
              <a:buClrTx/>
              <a:buSzTx/>
              <a:buFontTx/>
              <a:buAutoNum type="arabicPeriod" startAt="20"/>
              <a:tabLst/>
              <a:defRPr/>
            </a:pP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Kaeru</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No Uta Ga</a:t>
            </a:r>
          </a:p>
          <a:p>
            <a:pPr marL="342900" marR="0" lvl="0" indent="-342900" algn="l" defTabSz="914400" rtl="0" eaLnBrk="1" fontAlgn="auto" latinLnBrk="0" hangingPunct="1">
              <a:lnSpc>
                <a:spcPct val="107000"/>
              </a:lnSpc>
              <a:spcBef>
                <a:spcPts val="0"/>
              </a:spcBef>
              <a:spcAft>
                <a:spcPts val="800"/>
              </a:spcAft>
              <a:buClrTx/>
              <a:buSzTx/>
              <a:buFontTx/>
              <a:buAutoNum type="arabicPeriod" startAt="20"/>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Hear The Christmas Bells </a:t>
            </a:r>
          </a:p>
        </p:txBody>
      </p:sp>
    </p:spTree>
    <p:extLst>
      <p:ext uri="{BB962C8B-B14F-4D97-AF65-F5344CB8AC3E}">
        <p14:creationId xmlns:p14="http://schemas.microsoft.com/office/powerpoint/2010/main" val="36710429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B16793-E9CC-4464-AEF8-89EC96ABAFDD}"/>
              </a:ext>
            </a:extLst>
          </p:cNvPr>
          <p:cNvSpPr txBox="1">
            <a:spLocks noGrp="1"/>
          </p:cNvSpPr>
          <p:nvPr>
            <p:ph type="title" idx="4294967295"/>
          </p:nvPr>
        </p:nvSpPr>
        <p:spPr>
          <a:xfrm>
            <a:off x="1077685" y="1487474"/>
            <a:ext cx="10036629" cy="3118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They are designed to be used in classrooms, projected onto boards, with the musical notation visible as well as the words.  We know that children can become familiar with musical notation by being exposed to it little and often, and that they begin to identify melodic shape and rhythmic features this way.  Features of notation can be pointed out as you learn.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All you need is there, </a:t>
            </a: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and there are teacher notes to support the learning</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We have chosen these songs because we know children love them, as well as developing their singing skills, and we hope that you will enjoy singing them with your class.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HMS Primary Music Team </a:t>
            </a:r>
          </a:p>
        </p:txBody>
      </p:sp>
    </p:spTree>
    <p:extLst>
      <p:ext uri="{BB962C8B-B14F-4D97-AF65-F5344CB8AC3E}">
        <p14:creationId xmlns:p14="http://schemas.microsoft.com/office/powerpoint/2010/main" val="1654197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38089"/>
            <a:ext cx="10515600" cy="616341"/>
          </a:xfrm>
        </p:spPr>
        <p:txBody>
          <a:bodyPr/>
          <a:lstStyle/>
          <a:p>
            <a:r>
              <a:rPr lang="en-GB" sz="3600" u="sng" dirty="0">
                <a:solidFill>
                  <a:srgbClr val="0070C0"/>
                </a:solidFill>
                <a:latin typeface="Arial" panose="020B0604020202020204" pitchFamily="34" charset="0"/>
                <a:cs typeface="Arial" panose="020B0604020202020204" pitchFamily="34" charset="0"/>
              </a:rPr>
              <a:t>Setting the Expectation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404059"/>
            <a:ext cx="10515600" cy="3465121"/>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Young children need help to ‘find’ their singing voice. When they have done so and can show accurate pitch matching, shower them with praise as this is an important developmental milestone. </a:t>
            </a:r>
          </a:p>
          <a:p>
            <a:pPr marL="0" indent="0">
              <a:buNone/>
            </a:pPr>
            <a:r>
              <a:rPr lang="en-GB" sz="1600" dirty="0">
                <a:solidFill>
                  <a:schemeClr val="tx1"/>
                </a:solidFill>
                <a:latin typeface="Arial" panose="020B0604020202020204" pitchFamily="34" charset="0"/>
                <a:cs typeface="Arial" panose="020B0604020202020204" pitchFamily="34" charset="0"/>
              </a:rPr>
              <a:t>Quiet singing and ‘smiling eyes’ help to achieve accuracy of pitch.</a:t>
            </a:r>
          </a:p>
          <a:p>
            <a:pPr marL="0" indent="0">
              <a:buNone/>
            </a:pPr>
            <a:r>
              <a:rPr lang="en-GB" sz="1600" dirty="0">
                <a:solidFill>
                  <a:schemeClr val="tx1"/>
                </a:solidFill>
                <a:latin typeface="Arial" panose="020B0604020202020204" pitchFamily="34" charset="0"/>
                <a:cs typeface="Arial" panose="020B0604020202020204" pitchFamily="34" charset="0"/>
              </a:rPr>
              <a:t>Be rigorous in helping them to achieve a beautiful, unforced “Angel” voice. Do not accept anything less.</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At all times aim to be a good role model and encourage other supervisory adults to do the same.</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Establish a good singing body:</a:t>
            </a:r>
          </a:p>
          <a:p>
            <a:pPr marL="0" indent="0">
              <a:buNone/>
            </a:pP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Standing feet slightly apart, relaxed shoulders, arms loosely by sides.</a:t>
            </a:r>
          </a:p>
          <a:p>
            <a:r>
              <a:rPr lang="en-GB" sz="1600" dirty="0">
                <a:solidFill>
                  <a:schemeClr val="tx1"/>
                </a:solidFill>
                <a:latin typeface="Arial" panose="020B0604020202020204" pitchFamily="34" charset="0"/>
                <a:cs typeface="Arial" panose="020B0604020202020204" pitchFamily="34" charset="0"/>
              </a:rPr>
              <a:t>If chairs are available, establish a good “singing seat” sitting away from the back of the chair, feet tucked slightly underneath, feet together and hands flat on lap.</a:t>
            </a:r>
          </a:p>
          <a:p>
            <a:r>
              <a:rPr lang="en-GB" sz="1600" dirty="0">
                <a:solidFill>
                  <a:schemeClr val="tx1"/>
                </a:solidFill>
                <a:latin typeface="Arial" panose="020B0604020202020204" pitchFamily="34" charset="0"/>
                <a:cs typeface="Arial" panose="020B0604020202020204" pitchFamily="34" charset="0"/>
              </a:rPr>
              <a:t>Wherever possible, avoid sitting on the floor.</a:t>
            </a:r>
          </a:p>
        </p:txBody>
      </p:sp>
    </p:spTree>
    <p:extLst>
      <p:ext uri="{BB962C8B-B14F-4D97-AF65-F5344CB8AC3E}">
        <p14:creationId xmlns:p14="http://schemas.microsoft.com/office/powerpoint/2010/main" val="191398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48005"/>
            <a:ext cx="10515600" cy="606426"/>
          </a:xfrm>
        </p:spPr>
        <p:txBody>
          <a:bodyPr/>
          <a:lstStyle/>
          <a:p>
            <a:r>
              <a:rPr lang="en-GB" sz="3600" u="sng" dirty="0">
                <a:solidFill>
                  <a:srgbClr val="0070C0"/>
                </a:solidFill>
                <a:latin typeface="Arial" panose="020B0604020202020204" pitchFamily="34" charset="0"/>
                <a:cs typeface="Arial" panose="020B0604020202020204" pitchFamily="34" charset="0"/>
              </a:rPr>
              <a:t>Pitch Progression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244039"/>
            <a:ext cx="10515600" cy="4219501"/>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Once children can hear and feel the difference between their speaking and singing voice, it is possible to introduce two pitches, “so” and “mi”.</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This minor third interval sounds like a “cuckoo”. It is the most instinctive interval for children to sing in any culture. This “so-mi” TONESET must be established before you attempt anything more complex.</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The songs in this presentation start from this tone set and progress to the PENTATONE of l-s-m-r-d.</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lgn="ctr">
              <a:buNone/>
            </a:pPr>
            <a:r>
              <a:rPr lang="en-GB" sz="1600" dirty="0">
                <a:solidFill>
                  <a:schemeClr val="tx1"/>
                </a:solidFill>
                <a:latin typeface="Arial" panose="020B0604020202020204" pitchFamily="34" charset="0"/>
                <a:cs typeface="Arial" panose="020B0604020202020204" pitchFamily="34" charset="0"/>
              </a:rPr>
              <a:t>i.e. s-m -&gt; l-s-m -&gt; m-r-d -&gt; l-s-m-r-d</a:t>
            </a:r>
          </a:p>
          <a:p>
            <a:pPr marL="0" indent="0" algn="ctr">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In selecting any songs you use, always bear this progression in mind. Some songs may also have more challenging lyrical content or tempo and therefore may be more appropriate for older children.</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Young children’s voices are at their best if kept within their natural range or Middle C to the B above. </a:t>
            </a:r>
          </a:p>
          <a:p>
            <a:pPr marL="0" indent="0">
              <a:buNone/>
            </a:pPr>
            <a:endParaRPr lang="en-GB" sz="1600" b="1" dirty="0">
              <a:solidFill>
                <a:schemeClr val="tx1"/>
              </a:solidFill>
              <a:highlight>
                <a:srgbClr val="FFFF00"/>
              </a:highlight>
              <a:latin typeface="Arial" panose="020B0604020202020204" pitchFamily="34" charset="0"/>
              <a:cs typeface="Arial" panose="020B0604020202020204" pitchFamily="34" charset="0"/>
            </a:endParaRPr>
          </a:p>
          <a:p>
            <a:pPr marL="0" indent="0">
              <a:buNone/>
            </a:pPr>
            <a:r>
              <a:rPr lang="en-GB" sz="1600" b="1" dirty="0">
                <a:solidFill>
                  <a:schemeClr val="tx1"/>
                </a:solidFill>
                <a:latin typeface="Arial" panose="020B0604020202020204" pitchFamily="34" charset="0"/>
                <a:cs typeface="Arial" panose="020B0604020202020204" pitchFamily="34" charset="0"/>
              </a:rPr>
              <a:t>Please refer to our Singing Skill Progression Document for further information and detail.</a:t>
            </a:r>
          </a:p>
        </p:txBody>
      </p:sp>
    </p:spTree>
    <p:extLst>
      <p:ext uri="{BB962C8B-B14F-4D97-AF65-F5344CB8AC3E}">
        <p14:creationId xmlns:p14="http://schemas.microsoft.com/office/powerpoint/2010/main" val="71360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36575"/>
            <a:ext cx="10515600" cy="629286"/>
          </a:xfrm>
        </p:spPr>
        <p:txBody>
          <a:bodyPr/>
          <a:lstStyle/>
          <a:p>
            <a:r>
              <a:rPr lang="en-GB" sz="3600" u="sng" dirty="0">
                <a:solidFill>
                  <a:srgbClr val="0070C0"/>
                </a:solidFill>
                <a:latin typeface="Arial" panose="020B0604020202020204" pitchFamily="34" charset="0"/>
                <a:cs typeface="Arial" panose="020B0604020202020204" pitchFamily="34" charset="0"/>
              </a:rPr>
              <a:t>Skills Progression</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404059"/>
            <a:ext cx="5257800" cy="2573581"/>
          </a:xfrm>
        </p:spPr>
        <p:txBody>
          <a:bodyPr>
            <a:normAutofit/>
          </a:bodyPr>
          <a:lstStyle/>
          <a:p>
            <a:pPr marL="0" indent="0">
              <a:buNone/>
            </a:pPr>
            <a:r>
              <a:rPr lang="en-GB" sz="1600" dirty="0">
                <a:latin typeface="Arial" panose="020B0604020202020204" pitchFamily="34" charset="0"/>
                <a:cs typeface="Arial" panose="020B0604020202020204" pitchFamily="34" charset="0"/>
              </a:rPr>
              <a:t>Distinguishing speaking and singing voices</a:t>
            </a:r>
          </a:p>
          <a:p>
            <a:pPr marL="0" indent="0">
              <a:buNone/>
            </a:pPr>
            <a:r>
              <a:rPr lang="en-GB" sz="1600" dirty="0">
                <a:latin typeface="Arial" panose="020B0604020202020204" pitchFamily="34" charset="0"/>
                <a:cs typeface="Arial" panose="020B0604020202020204" pitchFamily="34" charset="0"/>
              </a:rPr>
              <a:t>Finding the pulse</a:t>
            </a:r>
          </a:p>
          <a:p>
            <a:pPr marL="0" indent="0">
              <a:buNone/>
            </a:pPr>
            <a:r>
              <a:rPr lang="en-GB" sz="1600" dirty="0">
                <a:latin typeface="Arial" panose="020B0604020202020204" pitchFamily="34" charset="0"/>
                <a:cs typeface="Arial" panose="020B0604020202020204" pitchFamily="34" charset="0"/>
              </a:rPr>
              <a:t>Pitch matching</a:t>
            </a:r>
          </a:p>
          <a:p>
            <a:pPr marL="0" indent="0">
              <a:buNone/>
            </a:pPr>
            <a:r>
              <a:rPr lang="en-GB" sz="1600" dirty="0">
                <a:latin typeface="Arial" panose="020B0604020202020204" pitchFamily="34" charset="0"/>
                <a:cs typeface="Arial" panose="020B0604020202020204" pitchFamily="34" charset="0"/>
              </a:rPr>
              <a:t>Individual singing</a:t>
            </a:r>
          </a:p>
          <a:p>
            <a:pPr marL="0" indent="0">
              <a:buNone/>
            </a:pPr>
            <a:r>
              <a:rPr lang="en-GB" sz="1600" dirty="0">
                <a:latin typeface="Arial" panose="020B0604020202020204" pitchFamily="34" charset="0"/>
                <a:cs typeface="Arial" panose="020B0604020202020204" pitchFamily="34" charset="0"/>
              </a:rPr>
              <a:t>Awareness of phrase</a:t>
            </a:r>
          </a:p>
          <a:p>
            <a:pPr marL="0" indent="0">
              <a:buNone/>
            </a:pPr>
            <a:r>
              <a:rPr lang="en-GB" sz="1600" dirty="0">
                <a:latin typeface="Arial" panose="020B0604020202020204" pitchFamily="34" charset="0"/>
                <a:cs typeface="Arial" panose="020B0604020202020204" pitchFamily="34" charset="0"/>
              </a:rPr>
              <a:t>Rhythm and duration (including rests)</a:t>
            </a:r>
          </a:p>
          <a:p>
            <a:pPr marL="0" indent="0">
              <a:buNone/>
            </a:pPr>
            <a:r>
              <a:rPr lang="en-GB" sz="1600" dirty="0">
                <a:latin typeface="Arial" panose="020B0604020202020204" pitchFamily="34" charset="0"/>
                <a:cs typeface="Arial" panose="020B0604020202020204" pitchFamily="34" charset="0"/>
              </a:rPr>
              <a:t>Rhythm and pulse</a:t>
            </a:r>
          </a:p>
          <a:p>
            <a:pPr marL="0" indent="0">
              <a:buNone/>
            </a:pPr>
            <a:r>
              <a:rPr lang="en-GB" sz="1600" dirty="0">
                <a:latin typeface="Arial" panose="020B0604020202020204" pitchFamily="34" charset="0"/>
                <a:cs typeface="Arial" panose="020B0604020202020204" pitchFamily="34" charset="0"/>
              </a:rPr>
              <a:t>Using the thinking voice</a:t>
            </a:r>
          </a:p>
          <a:p>
            <a:pPr marL="0" indent="0">
              <a:buNone/>
            </a:pPr>
            <a:r>
              <a:rPr lang="en-GB" sz="1600" dirty="0">
                <a:latin typeface="Arial" panose="020B0604020202020204" pitchFamily="34" charset="0"/>
                <a:cs typeface="Arial" panose="020B0604020202020204" pitchFamily="34" charset="0"/>
              </a:rPr>
              <a:t>Comparatives </a:t>
            </a:r>
            <a:r>
              <a:rPr lang="en-GB" sz="1600" i="1" dirty="0">
                <a:latin typeface="Arial" panose="020B0604020202020204" pitchFamily="34" charset="0"/>
                <a:cs typeface="Arial" panose="020B0604020202020204" pitchFamily="34" charset="0"/>
              </a:rPr>
              <a:t>[faster/slower/louder/quieter/higher/lower]</a:t>
            </a:r>
          </a:p>
        </p:txBody>
      </p:sp>
      <p:sp>
        <p:nvSpPr>
          <p:cNvPr id="8" name="TextBox 7">
            <a:extLst>
              <a:ext uri="{FF2B5EF4-FFF2-40B4-BE49-F238E27FC236}">
                <a16:creationId xmlns:a16="http://schemas.microsoft.com/office/drawing/2014/main" id="{5F89C004-F82F-4235-9295-F4429CEA0D99}"/>
              </a:ext>
            </a:extLst>
          </p:cNvPr>
          <p:cNvSpPr txBox="1"/>
          <p:nvPr/>
        </p:nvSpPr>
        <p:spPr>
          <a:xfrm>
            <a:off x="838200" y="4183379"/>
            <a:ext cx="9460230" cy="369332"/>
          </a:xfrm>
          <a:prstGeom prst="rect">
            <a:avLst/>
          </a:prstGeom>
          <a:noFill/>
        </p:spPr>
        <p:txBody>
          <a:bodyPr wrap="square">
            <a:spAutoFit/>
          </a:bodyPr>
          <a:lstStyle/>
          <a:p>
            <a:pPr marL="0" indent="0">
              <a:buNone/>
            </a:pPr>
            <a:r>
              <a:rPr lang="en-GB" sz="1800" b="1" dirty="0">
                <a:solidFill>
                  <a:srgbClr val="0070C0"/>
                </a:solidFill>
                <a:latin typeface="Calibri" panose="020F0502020204030204" pitchFamily="34" charset="0"/>
                <a:cs typeface="Calibri" panose="020F0502020204030204" pitchFamily="34" charset="0"/>
              </a:rPr>
              <a:t>Please refer to our Singing Skill Progression Document for further information and detail</a:t>
            </a:r>
            <a:r>
              <a:rPr lang="en-GB" sz="180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9866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456565"/>
            <a:ext cx="10515600" cy="583566"/>
          </a:xfrm>
        </p:spPr>
        <p:txBody>
          <a:bodyPr/>
          <a:lstStyle/>
          <a:p>
            <a:r>
              <a:rPr lang="en-GB" sz="3600" u="sng" dirty="0">
                <a:solidFill>
                  <a:srgbClr val="0070C0"/>
                </a:solidFill>
                <a:latin typeface="Arial" panose="020B0604020202020204" pitchFamily="34" charset="0"/>
                <a:cs typeface="Arial" panose="020B0604020202020204" pitchFamily="34" charset="0"/>
              </a:rPr>
              <a:t>How to Teach a Song</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186889"/>
            <a:ext cx="10515600" cy="4242361"/>
          </a:xfrm>
        </p:spPr>
        <p:txBody>
          <a:bodyPr>
            <a:normAutofit/>
          </a:bodyPr>
          <a:lstStyle/>
          <a:p>
            <a:pPr marL="0" indent="0">
              <a:buNone/>
            </a:pPr>
            <a:r>
              <a:rPr lang="en-GB" sz="1600" dirty="0">
                <a:latin typeface="Arial" panose="020B0604020202020204" pitchFamily="34" charset="0"/>
                <a:cs typeface="Arial" panose="020B0604020202020204" pitchFamily="34" charset="0"/>
              </a:rPr>
              <a:t>Sing the song through TWICE to encourage really good listening from the children. Insist upon “listening bodies” (or whatever is age appropriate).</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Establish a “my turn, your turn” system using a “Police Traffic Control” hand/hand cupping ear to indicate that they first listen to a section. Then use an open-hand gesture which is the sign for them to copy straight away.</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If your song has four phrases, sing one, then children copy and then sing phrase two, then children copy etc.</a:t>
            </a:r>
          </a:p>
          <a:p>
            <a:pPr marL="0" indent="0">
              <a:spcBef>
                <a:spcPts val="0"/>
              </a:spcBef>
              <a:buNone/>
            </a:pPr>
            <a:r>
              <a:rPr lang="en-GB" sz="1600" dirty="0">
                <a:latin typeface="Arial" panose="020B0604020202020204" pitchFamily="34" charset="0"/>
                <a:cs typeface="Arial" panose="020B0604020202020204" pitchFamily="34" charset="0"/>
              </a:rPr>
              <a:t>Next sing through phrases one and two before the children copy phrases one and two. </a:t>
            </a:r>
          </a:p>
          <a:p>
            <a:pPr marL="0" indent="0">
              <a:spcBef>
                <a:spcPts val="0"/>
              </a:spcBef>
              <a:buNone/>
            </a:pPr>
            <a:r>
              <a:rPr lang="en-GB" sz="1600" dirty="0">
                <a:latin typeface="Arial" panose="020B0604020202020204" pitchFamily="34" charset="0"/>
                <a:cs typeface="Arial" panose="020B0604020202020204" pitchFamily="34" charset="0"/>
              </a:rPr>
              <a:t>Repeat the process for phrases three and four.</a:t>
            </a:r>
          </a:p>
          <a:p>
            <a:pPr marL="0" indent="0">
              <a:spcBef>
                <a:spcPts val="0"/>
              </a:spcBef>
              <a:buNone/>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dirty="0">
                <a:latin typeface="Arial" panose="020B0604020202020204" pitchFamily="34" charset="0"/>
                <a:cs typeface="Arial" panose="020B0604020202020204" pitchFamily="34" charset="0"/>
              </a:rPr>
              <a:t>THEN sing the whole song twice, if need be, giving them the sung starting pitch and tempo using “Off we go”.</a:t>
            </a:r>
          </a:p>
          <a:p>
            <a:pPr marL="0" indent="0">
              <a:spcBef>
                <a:spcPts val="0"/>
              </a:spcBef>
              <a:buNone/>
            </a:pPr>
            <a:r>
              <a:rPr lang="en-GB" sz="1600" dirty="0">
                <a:latin typeface="Arial" panose="020B0604020202020204" pitchFamily="34" charset="0"/>
                <a:cs typeface="Arial" panose="020B0604020202020204" pitchFamily="34" charset="0"/>
              </a:rPr>
              <a:t>THEN the children should sing the song through without you and any other adults joining in.</a:t>
            </a:r>
          </a:p>
          <a:p>
            <a:pPr marL="0" indent="0">
              <a:spcBef>
                <a:spcPts val="0"/>
              </a:spcBef>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GOLDEN RULE-DDW “Don’t do it with them”</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Singing along with the children all the time can lead to an over reliance on the teacher. It is important for us to listen to the children to assess their progress and achievement. </a:t>
            </a:r>
          </a:p>
        </p:txBody>
      </p:sp>
    </p:spTree>
    <p:extLst>
      <p:ext uri="{BB962C8B-B14F-4D97-AF65-F5344CB8AC3E}">
        <p14:creationId xmlns:p14="http://schemas.microsoft.com/office/powerpoint/2010/main" val="146708713"/>
      </p:ext>
    </p:extLst>
  </p:cSld>
  <p:clrMapOvr>
    <a:masterClrMapping/>
  </p:clrMapOvr>
</p:sld>
</file>

<file path=ppt/theme/theme1.xml><?xml version="1.0" encoding="utf-8"?>
<a:theme xmlns:a="http://schemas.openxmlformats.org/drawingml/2006/main" name="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ocial media strategy (1)" id="{F12D8FB6-5AD6-4BD1-8FE1-86EFDEBA3771}" vid="{8BC53222-899E-428B-8B7A-922B3FEB9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2234</TotalTime>
  <Words>6824</Words>
  <Application>Microsoft Office PowerPoint</Application>
  <PresentationFormat>Widescreen</PresentationFormat>
  <Paragraphs>473</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Comic Sans MS</vt:lpstr>
      <vt:lpstr>Segoe UI</vt:lpstr>
      <vt:lpstr>Segoe UI Light</vt:lpstr>
      <vt:lpstr>Wingdings</vt:lpstr>
      <vt:lpstr>5-30055_Office365 Template 2012 - 16x9 - White Background</vt:lpstr>
      <vt:lpstr>Sing, Sing, Sing!   Book 1:  “Off We Go”</vt:lpstr>
      <vt:lpstr>Sing Sing Sing! A progressive Singing Scheme from Hertfordshire Music Service’s Primary Music Team.  Singing is great, and we do it for lots of reasons; there are songs from different times and places, songs in different languages which offer us a flavour of a range of cultures, and a whole host of styles and genres.  We use it to make music together, to learn about something, to come together, to express our emotions and to celebrate. We know that singing has many benefits.  But what about Progression in Singing, the actual learning how to sing? We progress through: Quality (doing something better and with more attention to detail) Demand (being able to tackle harder things)  Range (widening our knowledge and repertoire)  Progression through Quality and Demand depend on us using material at the correct level for children to be able to have the most success.</vt:lpstr>
      <vt:lpstr>All songs help us to expand our range, but which songs actually help us to learn to sing and to improve it, to pitch-match, to use vowels to make and carry sound and consonants to carry meaning?  To use rhythm and phrase to convey the emotion and message of a song?  To use dynamics to really light up a performance?  Looking at song books it can be difficult to work out which songs to chose to allow children’s voices to develop systematically and naturally, with attention to detail and satisfaction of a good job done.  This is where Sing Sing Sing! comes in. Think of it as a Reading Scheme for singing where all the work on selecting material for progression has been done for you.  This doesn’t mean that you can’t sing any other songs - far from it!  Having a singing ‘scheme’ will allow you to use other songs for all the purposes you need.  Just as using a Reading Scheme it doesn’t mean we deny children access to other books - think of those other songs as Library Books to enhance our pleasure and enjoyment of singing!</vt:lpstr>
      <vt:lpstr>Sing, Sing, Sing! comes in 3 ‘e-books’:  Off We Go    for Years 1 and 2 Moving On Up    for Years 3 and 4 Aim Even Higher   for Years 5 and 6  Each ‘book’ has around 20 songs which can be spread across the two school years they are designed for. They are mostly short, allowing you to concentrate on quality rather than quantity. There are no lengthy words to learn; everything has been chosen for a musical purpose and there is room for repetition and consolidation to build the children’s confidence and familiarity.</vt:lpstr>
      <vt:lpstr>They are designed to be used in classrooms, projected onto boards, with the musical notation visible as well as the words.  We know that children can become familiar with musical notation by being exposed to it little and often, and that they begin to identify melodic shape and rhythmic features this way.  Features of notation can be pointed out as you learn.  All you need is there, and there are teacher notes to support the learning.  We have chosen these songs because we know children love them, as well as developing their singing skills, and we hope that you will enjoy singing them with your class.  The HMS Primary Music Team </vt:lpstr>
      <vt:lpstr>Setting the Expectation </vt:lpstr>
      <vt:lpstr>Pitch Progression </vt:lpstr>
      <vt:lpstr>Skills Progression</vt:lpstr>
      <vt:lpstr>How to Teach a Song</vt:lpstr>
      <vt:lpstr>Other Activities</vt:lpstr>
      <vt:lpstr>Types of Song (with examples) </vt:lpstr>
      <vt:lpstr>How to download the audio files… </vt:lpstr>
      <vt:lpstr>The Songs  </vt:lpstr>
      <vt:lpstr>The Songs cont.</vt:lpstr>
      <vt:lpstr>Have You Brought Your … Voice</vt:lpstr>
      <vt:lpstr>Choppety Chop</vt:lpstr>
      <vt:lpstr>Hello, How Are You?</vt:lpstr>
      <vt:lpstr>Touch Your Shoulders…</vt:lpstr>
      <vt:lpstr>Here I Come (Lemonade Song)</vt:lpstr>
      <vt:lpstr>Starlight, Star Bright</vt:lpstr>
      <vt:lpstr>Ding Dong</vt:lpstr>
      <vt:lpstr>Row Boys Row</vt:lpstr>
      <vt:lpstr>On A Log</vt:lpstr>
      <vt:lpstr>Suo Gan</vt:lpstr>
      <vt:lpstr>Pease Pudding Hot</vt:lpstr>
      <vt:lpstr>What Shall We Play?</vt:lpstr>
      <vt:lpstr>Engine, Engine, Number Nine</vt:lpstr>
      <vt:lpstr>Bow, Wow, Wow</vt:lpstr>
      <vt:lpstr>Little Johnny Dances</vt:lpstr>
      <vt:lpstr>Funmje Alafia</vt:lpstr>
      <vt:lpstr>Step Back Baby</vt:lpstr>
      <vt:lpstr>Un Éléphant</vt:lpstr>
      <vt:lpstr>Oo A Lay Lay</vt:lpstr>
      <vt:lpstr>Kaeru No Uta Ga</vt:lpstr>
      <vt:lpstr>Hear The Christmas Bells</vt:lpstr>
      <vt:lpstr>Copyright Notice We have made every effort to trace the copyright owners of the songs within these songbooks (with the majority of the songs being in the public domain already).  If we have not acknowledged any copyrighted material, please contact us immediately.  Thank you to Rachel Thomas (Dawson) and Joan Wright, for the original Songbook 1&amp;2 concept and content.  Many thanks to Joan Wright (formally a member of the Hertfordshire Primary Music Team) for generously letting us use her songs and adaptations of songs and lyrics – ‘Dads, Lads, Girls, Mums’; ‘Henry King of England’; and ‘Dean Bon Bean’. Additional thanks to all of the past and current members of the Hertfordshire Music Service Primary Music Team.  We have also included a bibliography to credit the authors/publishers of the books where we sourced many of these traditional songs.</vt:lpstr>
      <vt:lpstr>Have You Brought Your … Voice?   Neilson, Katie.  Voices Foundation Inside Music – Early Years Ages 0-5.  Published by The Voices Foundation and Alfred Publishing Co. (UK) Ltd.  The Voices Foundation 2016.  ©Boosey&amp;Hawkes Rowsell, Cyrilla and Vinden, David.  Jolly Music Beginner Book.  Published by Jolly Learning LTD, 2008. Choppety Chop  Neilson, Katie.  Voices Foundation Inside Music – Early Years Ages 0-5.  Published by The Voices Foundation and Alfred Publishing Co. (UK) Ltd.  The Voices Foundation 2016 ©Boosey&amp;Hawkes Geoghegan, Lucinda.  Singing Games and Rhymes for Early Years.  Published by the National Youth Choir of Scotland, 1999.  ©Elizabeth Matterson, This Little Puffin, 1991 Rowsell, Cyrilla and Vinden, David.  Jolly Music Beginner Book.  Published by Jolly Learning LTD, 2008. Hello, How Are You?   Maddocks, Andrew.  Voices Foundation Inside Music – Ages 5-7.  Published by The Voices Foundation and Alfred Publishing Co. (UK) Ltd.  The Voices Foundation 2014 ©Boosey&amp;Hawkes</vt:lpstr>
      <vt:lpstr>Touch Your Shoulders  Neilson, Katie.  Voices Foundation Inside Music – Early Years Ages 0-5.  Published by The Voices Foundation and Alfred Publishing Co. (UK) Ltd.  The Voices Foundation 2016 ©Boosey&amp;Hawkes Geoghegan, Lucinda.  Singing Games and Rhymes for Early Years.  Published by the National Youth Choir of Scotland, 1999. Here I Come (Lemonade Song)  Geoghegan, Lucinda.  Singing Games and Rhymes for Early Years.  Published by the National Youth Choir of Scotland, 1999. Rowsell, Cyrilla and Vinden, David.  Jolly Music Level Four.  Published by Jolly Learning LTD, 2019.  6. Starlight, Starbright  Maddocks, Andrew.  Voices Foundation Inside Music - KS2 Aged 7-11.  Published by The Voices Foundation and Alfred Publishing Co. (UK) Ltd.  The Voices Foundation 2014 ©Boosey&amp;Hawkes 1971 Skidmore, Jeffrey.  Singing Playgrounds.  Published by Ex Cathedra.  Geoghegan, Lucinda.  Singing Games and Rhymes for Early Years.  Published by the National Youth Choir of Scotland, 1999. Rowsell, Cyrilla and Vinden, David.  Jolly Music Level One.  Published by Jolly Learning LTD, 2009</vt:lpstr>
      <vt:lpstr>7.   Ding Dong  Maddocks, Andrew.  Voices Foundation Inside Music - KS2 Aged 7-11.  Published by The Voices Foundation and Alfred Publishing Co. (UK) Ltd.  The Voices Foundation 2014 ©Boosey&amp;Hawkes 1971 Geoghegan, Lucinda.  Singing Games and Rhymes for Middle Years.  Published by the National Youth Choir of Scotland, 2005. 8.    Row, Boys, Row  Geoghegan, Lucinda.  Singing Games and Rhymes for Tiny Tots.  Published by the National Youth Choir of Scotland, 2002. Rowsell, Cyrilla and Vinden, David.  Jolly Music Level Three.  Published by Jolly Learning LTD, 2012. 9.     On A Log  Geoghegan, Lucinda.  Singing Games and Rhymes for Early Years.  Published by the National Youth Choir of Scotland, 1999. Rowsell, Cyrilla and Vinden, David.  Jolly Music Level Four.  Published by Jolly Learning LTD, 2019.</vt:lpstr>
      <vt:lpstr>10.   Suo Gan Neilson, Katie.  Voices Foundation Inside Music – Early Years Ages 0-5.  Published by The Voices Foundation and Alfred Publishing Co. (UK) Ltd.  The Voices Foundation 2016 ©Boosey&amp;Hawkes Maddocks, Andrew.  Voices Foundation Inside Music - KS2 Aged 7-11.  Published by The Voices Foundation and Alfred Publishing Co. (UK) Ltd.  The Voices Foundation 2014. ©Boosey&amp;Hawkes 1971 Geoghegan, Lucinda.  Singing Games and Rhymes for Tiny Tots.  Published by the National Youth Choir of Scotland, 2002. 11. Pease Pudding Hot  Maddocks, Andrew.  Voices Foundation Inside Music - KS2 Aged 7-11.  Published by The Voices Foundation and Alfred Publishing Co. (UK) Ltd.  The Voices Foundation 2014 ©Boosey&amp;Hawkes 1971 Neilson, Katie.  Voices Foundation Inside Music – Early Years Ages 0-5.  Published by The Voices Foundation and Alfred Publishing Co. (UK) Ltd.  The Voices Foundation 2016.  ©Boosey&amp;Hawkes 1971 Geoghegan, Lucinda.  Singing Games and Rhymes for Early Years.  Published by the National Youth Choir of Scotland, 1999. Geoghegan, Lucinda and Bell, Christopher.  Go for Bronze Level One Student Book and Teacher Book,.  Published by the National Youth Choir of Scotland, reprinted in 2013. Rowsell, Cyrilla and Vinden, David.  Jolly Music Beginner Book.  Published by Jolly Learning LTD, 2008 and 2019</vt:lpstr>
      <vt:lpstr>12. What Shall We Play?  13. Engine, Engine Geoghegan, Lucinda.  Singing Games and Rhymes for Early Years.  Published by the National Youth Choir of Scotland, 1999.  Rowsell, Cyrilla and Vinden, David.  Jolly Music Level Two.  Published by Jolly Learning LTD, 2010.  ©Boosey&amp;Hawkes  14.  Bow, Wow, Wow  Maddocks, Andrew.  Voices Foundation Inside Music - KS2 Aged 7-11.  Published by The Voices Foundation and Alfred Publishing Co. (UK) Ltd.  The Voices Foundation 2014 ©Boosey&amp;Hawkes Geoghegan, Lucinda.  Singing Games and Rhymes for Early Years.  Published by the National Youth Choir of Scotland, 1999. Erdei, Peter (editor).  150 American Folk Songs to Sing, Read and Play.  Published by Boosey and Hawkes, 1974 ©Boosey&amp;Hawkes Rowsell, Cyrilla and Vinden, David.  Jolly Music Level Three.  Published by Jolly Learning LTD, 2012. Rowsell, Cyrilla and Vinden, David.  Jolly Music Level Four.  Published by Jolly Learning LTD, 2019.</vt:lpstr>
      <vt:lpstr>15. Little Johnny Dances  Geoghegan, Lucinda.  Singing Games and Rhymes for Tiny Tots.  Published by the National Youth Choir of Scotland, 2002. 16.  Funmje Alafia 17. Step Back Baby  Geoghegan, Lucinda.  Singing Games and Rhymes for Early Years.  Published by the National Youth Choir of Scotland, 1999. Rowsell, Cyrilla and Vinden, David.  Jolly Music Level Four.  Published by Jolly Learning LTD, 2019. 18. Un Eléphant 19.  Oo A Lay Lay  Maddocks, Andrew.  Voices Foundation Inside Music - KS2 Aged 7-11.  Published by The Voices Foundation and Alfred Publishing Co. (UK) Ltd.  The Voices Foundation 2014.  ©Boosey&amp;Hawkes Hunt, Peter.  Voiceworks: A Handbook for Singing Book 1.  Published by Oxford University Press, 2001. Kaeru No Uta Ga Hear The Christmas Bells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Brought Your … Voice</dc:title>
  <dc:creator>Sarah Davis</dc:creator>
  <cp:lastModifiedBy>Mark Green</cp:lastModifiedBy>
  <cp:revision>155</cp:revision>
  <dcterms:created xsi:type="dcterms:W3CDTF">2019-03-07T21:56:02Z</dcterms:created>
  <dcterms:modified xsi:type="dcterms:W3CDTF">2021-10-11T14:04:02Z</dcterms:modified>
</cp:coreProperties>
</file>